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2.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3.xml" ContentType="application/vnd.openxmlformats-officedocument.presentationml.tags+xml"/>
  <Override PartName="/ppt/notesSlides/notesSlide25.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94" r:id="rId2"/>
    <p:sldMasterId id="2147483728" r:id="rId3"/>
  </p:sldMasterIdLst>
  <p:notesMasterIdLst>
    <p:notesMasterId r:id="rId56"/>
  </p:notesMasterIdLst>
  <p:handoutMasterIdLst>
    <p:handoutMasterId r:id="rId57"/>
  </p:handoutMasterIdLst>
  <p:sldIdLst>
    <p:sldId id="256" r:id="rId4"/>
    <p:sldId id="303" r:id="rId5"/>
    <p:sldId id="419" r:id="rId6"/>
    <p:sldId id="420" r:id="rId7"/>
    <p:sldId id="421" r:id="rId8"/>
    <p:sldId id="423" r:id="rId9"/>
    <p:sldId id="424" r:id="rId10"/>
    <p:sldId id="425" r:id="rId11"/>
    <p:sldId id="426" r:id="rId12"/>
    <p:sldId id="427" r:id="rId13"/>
    <p:sldId id="428" r:id="rId14"/>
    <p:sldId id="429" r:id="rId15"/>
    <p:sldId id="422" r:id="rId16"/>
    <p:sldId id="729" r:id="rId17"/>
    <p:sldId id="732" r:id="rId18"/>
    <p:sldId id="344" r:id="rId19"/>
    <p:sldId id="733" r:id="rId20"/>
    <p:sldId id="380" r:id="rId21"/>
    <p:sldId id="381" r:id="rId22"/>
    <p:sldId id="734" r:id="rId23"/>
    <p:sldId id="383" r:id="rId24"/>
    <p:sldId id="735" r:id="rId25"/>
    <p:sldId id="736" r:id="rId26"/>
    <p:sldId id="737" r:id="rId27"/>
    <p:sldId id="738" r:id="rId28"/>
    <p:sldId id="739" r:id="rId29"/>
    <p:sldId id="740" r:id="rId30"/>
    <p:sldId id="741" r:id="rId31"/>
    <p:sldId id="742" r:id="rId32"/>
    <p:sldId id="743" r:id="rId33"/>
    <p:sldId id="747" r:id="rId34"/>
    <p:sldId id="748" r:id="rId35"/>
    <p:sldId id="749" r:id="rId36"/>
    <p:sldId id="750" r:id="rId37"/>
    <p:sldId id="751" r:id="rId38"/>
    <p:sldId id="752" r:id="rId39"/>
    <p:sldId id="744" r:id="rId40"/>
    <p:sldId id="753" r:id="rId41"/>
    <p:sldId id="754" r:id="rId42"/>
    <p:sldId id="755" r:id="rId43"/>
    <p:sldId id="745" r:id="rId44"/>
    <p:sldId id="756" r:id="rId45"/>
    <p:sldId id="746" r:id="rId46"/>
    <p:sldId id="758" r:id="rId47"/>
    <p:sldId id="757" r:id="rId48"/>
    <p:sldId id="759" r:id="rId49"/>
    <p:sldId id="760" r:id="rId50"/>
    <p:sldId id="761" r:id="rId51"/>
    <p:sldId id="764" r:id="rId52"/>
    <p:sldId id="763" r:id="rId53"/>
    <p:sldId id="765" r:id="rId54"/>
    <p:sldId id="345" r:id="rId5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5"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38F1"/>
    <a:srgbClr val="198C8F"/>
    <a:srgbClr val="3203FB"/>
    <a:srgbClr val="0E5A8B"/>
    <a:srgbClr val="8DCA34"/>
    <a:srgbClr val="63A40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99" autoAdjust="0"/>
    <p:restoredTop sz="79217" autoAdjust="0"/>
  </p:normalViewPr>
  <p:slideViewPr>
    <p:cSldViewPr snapToGrid="0" showGuides="1">
      <p:cViewPr varScale="1">
        <p:scale>
          <a:sx n="67" d="100"/>
          <a:sy n="67" d="100"/>
        </p:scale>
        <p:origin x="1327" y="43"/>
      </p:cViewPr>
      <p:guideLst>
        <p:guide orient="horz" pos="2205"/>
        <p:guide pos="3840"/>
      </p:guideLst>
    </p:cSldViewPr>
  </p:slideViewPr>
  <p:outlineViewPr>
    <p:cViewPr>
      <p:scale>
        <a:sx n="33" d="100"/>
        <a:sy n="33" d="100"/>
      </p:scale>
      <p:origin x="0" y="-8256"/>
    </p:cViewPr>
  </p:outlineViewPr>
  <p:notesTextViewPr>
    <p:cViewPr>
      <p:scale>
        <a:sx n="100" d="100"/>
        <a:sy n="100" d="100"/>
      </p:scale>
      <p:origin x="0" y="0"/>
    </p:cViewPr>
  </p:notesTextViewPr>
  <p:sorterViewPr>
    <p:cViewPr>
      <p:scale>
        <a:sx n="75" d="100"/>
        <a:sy n="75" d="100"/>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presProps" Target="presProps.xml"/><Relationship Id="rId5" Type="http://schemas.openxmlformats.org/officeDocument/2006/relationships/slide" Target="slides/slide2.xml"/><Relationship Id="rId61" Type="http://schemas.openxmlformats.org/officeDocument/2006/relationships/tableStyles" Target="tableStyle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notesMaster" Target="notesMasters/notesMaster1.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handoutMaster" Target="handoutMasters/handoutMaster1.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D64364D-8268-4328-A939-C307B43718BA}" type="datetimeFigureOut">
              <a:rPr lang="zh-CN" altLang="en-US" smtClean="0"/>
              <a:t>2023/3/12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EFE2EE3-7FAD-40F1-BD60-25E15959FBB1}" type="slidenum">
              <a:rPr lang="zh-CN" altLang="en-US" smtClean="0"/>
              <a:t>‹#›</a:t>
            </a:fld>
            <a:endParaRPr lang="zh-CN" altLang="en-US"/>
          </a:p>
        </p:txBody>
      </p:sp>
    </p:spTree>
    <p:extLst>
      <p:ext uri="{BB962C8B-B14F-4D97-AF65-F5344CB8AC3E}">
        <p14:creationId xmlns:p14="http://schemas.microsoft.com/office/powerpoint/2010/main" val="233942485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jpeg>
</file>

<file path=ppt/media/image2.png>
</file>

<file path=ppt/media/image20.jpeg>
</file>

<file path=ppt/media/image21.tiff>
</file>

<file path=ppt/media/image22.jpeg>
</file>

<file path=ppt/media/image23.jpeg>
</file>

<file path=ppt/media/image24.tiff>
</file>

<file path=ppt/media/image25.tiff>
</file>

<file path=ppt/media/image26.jpeg>
</file>

<file path=ppt/media/image27.tiff>
</file>

<file path=ppt/media/image28.tiff>
</file>

<file path=ppt/media/image29.png>
</file>

<file path=ppt/media/image29.tiff>
</file>

<file path=ppt/media/image3.png>
</file>

<file path=ppt/media/image30.png>
</file>

<file path=ppt/media/image31.png>
</file>

<file path=ppt/media/image32.png>
</file>

<file path=ppt/media/image33.jpeg>
</file>

<file path=ppt/media/image34.tiff>
</file>

<file path=ppt/media/image35.jpeg>
</file>

<file path=ppt/media/image4.jp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9E1B8C-B6D2-44DE-B3A4-80F6E7705625}" type="datetimeFigureOut">
              <a:rPr lang="zh-CN" altLang="en-US" smtClean="0"/>
              <a:t>2023/3/12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A1DCB0-233A-4550-8A20-ED1C8603D104}" type="slidenum">
              <a:rPr lang="zh-CN" altLang="en-US" smtClean="0"/>
              <a:t>‹#›</a:t>
            </a:fld>
            <a:endParaRPr lang="zh-CN" altLang="en-US"/>
          </a:p>
        </p:txBody>
      </p:sp>
    </p:spTree>
    <p:extLst>
      <p:ext uri="{BB962C8B-B14F-4D97-AF65-F5344CB8AC3E}">
        <p14:creationId xmlns:p14="http://schemas.microsoft.com/office/powerpoint/2010/main" val="655276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AA1DCB0-233A-4550-8A20-ED1C8603D104}" type="slidenum">
              <a:rPr lang="zh-CN" altLang="en-US" smtClean="0"/>
              <a:t>1</a:t>
            </a:fld>
            <a:endParaRPr lang="zh-CN" altLang="en-US"/>
          </a:p>
        </p:txBody>
      </p:sp>
    </p:spTree>
    <p:extLst>
      <p:ext uri="{BB962C8B-B14F-4D97-AF65-F5344CB8AC3E}">
        <p14:creationId xmlns:p14="http://schemas.microsoft.com/office/powerpoint/2010/main" val="16978183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22</a:t>
            </a:fld>
            <a:endParaRPr lang="zh-CN" altLang="en-US"/>
          </a:p>
        </p:txBody>
      </p:sp>
    </p:spTree>
    <p:extLst>
      <p:ext uri="{BB962C8B-B14F-4D97-AF65-F5344CB8AC3E}">
        <p14:creationId xmlns:p14="http://schemas.microsoft.com/office/powerpoint/2010/main" val="2762821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23</a:t>
            </a:fld>
            <a:endParaRPr lang="zh-CN" altLang="en-US"/>
          </a:p>
        </p:txBody>
      </p:sp>
    </p:spTree>
    <p:extLst>
      <p:ext uri="{BB962C8B-B14F-4D97-AF65-F5344CB8AC3E}">
        <p14:creationId xmlns:p14="http://schemas.microsoft.com/office/powerpoint/2010/main" val="116273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24</a:t>
            </a:fld>
            <a:endParaRPr lang="zh-CN" altLang="en-US"/>
          </a:p>
        </p:txBody>
      </p:sp>
    </p:spTree>
    <p:extLst>
      <p:ext uri="{BB962C8B-B14F-4D97-AF65-F5344CB8AC3E}">
        <p14:creationId xmlns:p14="http://schemas.microsoft.com/office/powerpoint/2010/main" val="11416462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25</a:t>
            </a:fld>
            <a:endParaRPr lang="zh-CN" altLang="en-US"/>
          </a:p>
        </p:txBody>
      </p:sp>
    </p:spTree>
    <p:extLst>
      <p:ext uri="{BB962C8B-B14F-4D97-AF65-F5344CB8AC3E}">
        <p14:creationId xmlns:p14="http://schemas.microsoft.com/office/powerpoint/2010/main" val="6037696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26</a:t>
            </a:fld>
            <a:endParaRPr lang="zh-CN" altLang="en-US"/>
          </a:p>
        </p:txBody>
      </p:sp>
    </p:spTree>
    <p:extLst>
      <p:ext uri="{BB962C8B-B14F-4D97-AF65-F5344CB8AC3E}">
        <p14:creationId xmlns:p14="http://schemas.microsoft.com/office/powerpoint/2010/main" val="21311460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27</a:t>
            </a:fld>
            <a:endParaRPr lang="zh-CN" altLang="en-US"/>
          </a:p>
        </p:txBody>
      </p:sp>
    </p:spTree>
    <p:extLst>
      <p:ext uri="{BB962C8B-B14F-4D97-AF65-F5344CB8AC3E}">
        <p14:creationId xmlns:p14="http://schemas.microsoft.com/office/powerpoint/2010/main" val="33585388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28</a:t>
            </a:fld>
            <a:endParaRPr lang="zh-CN" altLang="en-US"/>
          </a:p>
        </p:txBody>
      </p:sp>
    </p:spTree>
    <p:extLst>
      <p:ext uri="{BB962C8B-B14F-4D97-AF65-F5344CB8AC3E}">
        <p14:creationId xmlns:p14="http://schemas.microsoft.com/office/powerpoint/2010/main" val="14539466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29</a:t>
            </a:fld>
            <a:endParaRPr lang="zh-CN" altLang="en-US"/>
          </a:p>
        </p:txBody>
      </p:sp>
    </p:spTree>
    <p:extLst>
      <p:ext uri="{BB962C8B-B14F-4D97-AF65-F5344CB8AC3E}">
        <p14:creationId xmlns:p14="http://schemas.microsoft.com/office/powerpoint/2010/main" val="31727131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30</a:t>
            </a:fld>
            <a:endParaRPr lang="zh-CN" altLang="en-US"/>
          </a:p>
        </p:txBody>
      </p:sp>
    </p:spTree>
    <p:extLst>
      <p:ext uri="{BB962C8B-B14F-4D97-AF65-F5344CB8AC3E}">
        <p14:creationId xmlns:p14="http://schemas.microsoft.com/office/powerpoint/2010/main" val="39409933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31</a:t>
            </a:fld>
            <a:endParaRPr lang="zh-CN" altLang="en-US"/>
          </a:p>
        </p:txBody>
      </p:sp>
    </p:spTree>
    <p:extLst>
      <p:ext uri="{BB962C8B-B14F-4D97-AF65-F5344CB8AC3E}">
        <p14:creationId xmlns:p14="http://schemas.microsoft.com/office/powerpoint/2010/main" val="2981124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AA1DCB0-233A-4550-8A20-ED1C8603D104}" type="slidenum">
              <a:rPr lang="zh-CN" altLang="en-US" smtClean="0"/>
              <a:t>2</a:t>
            </a:fld>
            <a:endParaRPr lang="zh-CN" altLang="en-US"/>
          </a:p>
        </p:txBody>
      </p:sp>
    </p:spTree>
    <p:extLst>
      <p:ext uri="{BB962C8B-B14F-4D97-AF65-F5344CB8AC3E}">
        <p14:creationId xmlns:p14="http://schemas.microsoft.com/office/powerpoint/2010/main" val="3918314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32</a:t>
            </a:fld>
            <a:endParaRPr lang="zh-CN" altLang="en-US"/>
          </a:p>
        </p:txBody>
      </p:sp>
    </p:spTree>
    <p:extLst>
      <p:ext uri="{BB962C8B-B14F-4D97-AF65-F5344CB8AC3E}">
        <p14:creationId xmlns:p14="http://schemas.microsoft.com/office/powerpoint/2010/main" val="25942323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33</a:t>
            </a:fld>
            <a:endParaRPr lang="zh-CN" altLang="en-US"/>
          </a:p>
        </p:txBody>
      </p:sp>
    </p:spTree>
    <p:extLst>
      <p:ext uri="{BB962C8B-B14F-4D97-AF65-F5344CB8AC3E}">
        <p14:creationId xmlns:p14="http://schemas.microsoft.com/office/powerpoint/2010/main" val="20107889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34</a:t>
            </a:fld>
            <a:endParaRPr lang="zh-CN" altLang="en-US"/>
          </a:p>
        </p:txBody>
      </p:sp>
    </p:spTree>
    <p:extLst>
      <p:ext uri="{BB962C8B-B14F-4D97-AF65-F5344CB8AC3E}">
        <p14:creationId xmlns:p14="http://schemas.microsoft.com/office/powerpoint/2010/main" val="19529486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35</a:t>
            </a:fld>
            <a:endParaRPr lang="zh-CN" altLang="en-US"/>
          </a:p>
        </p:txBody>
      </p:sp>
    </p:spTree>
    <p:extLst>
      <p:ext uri="{BB962C8B-B14F-4D97-AF65-F5344CB8AC3E}">
        <p14:creationId xmlns:p14="http://schemas.microsoft.com/office/powerpoint/2010/main" val="18188399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36</a:t>
            </a:fld>
            <a:endParaRPr lang="zh-CN" altLang="en-US"/>
          </a:p>
        </p:txBody>
      </p:sp>
    </p:spTree>
    <p:extLst>
      <p:ext uri="{BB962C8B-B14F-4D97-AF65-F5344CB8AC3E}">
        <p14:creationId xmlns:p14="http://schemas.microsoft.com/office/powerpoint/2010/main" val="997103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41</a:t>
            </a:fld>
            <a:endParaRPr lang="zh-CN" altLang="en-US"/>
          </a:p>
        </p:txBody>
      </p:sp>
    </p:spTree>
    <p:extLst>
      <p:ext uri="{BB962C8B-B14F-4D97-AF65-F5344CB8AC3E}">
        <p14:creationId xmlns:p14="http://schemas.microsoft.com/office/powerpoint/2010/main" val="27677734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48</a:t>
            </a:fld>
            <a:endParaRPr lang="zh-CN" altLang="en-US"/>
          </a:p>
        </p:txBody>
      </p:sp>
    </p:spTree>
    <p:extLst>
      <p:ext uri="{BB962C8B-B14F-4D97-AF65-F5344CB8AC3E}">
        <p14:creationId xmlns:p14="http://schemas.microsoft.com/office/powerpoint/2010/main" val="42929890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49</a:t>
            </a:fld>
            <a:endParaRPr lang="zh-CN" altLang="en-US"/>
          </a:p>
        </p:txBody>
      </p:sp>
    </p:spTree>
    <p:extLst>
      <p:ext uri="{BB962C8B-B14F-4D97-AF65-F5344CB8AC3E}">
        <p14:creationId xmlns:p14="http://schemas.microsoft.com/office/powerpoint/2010/main" val="33506574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50</a:t>
            </a:fld>
            <a:endParaRPr lang="zh-CN" altLang="en-US"/>
          </a:p>
        </p:txBody>
      </p:sp>
    </p:spTree>
    <p:extLst>
      <p:ext uri="{BB962C8B-B14F-4D97-AF65-F5344CB8AC3E}">
        <p14:creationId xmlns:p14="http://schemas.microsoft.com/office/powerpoint/2010/main" val="13590946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14</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16</a:t>
            </a:fld>
            <a:endParaRPr lang="zh-CN" altLang="en-US"/>
          </a:p>
        </p:txBody>
      </p:sp>
    </p:spTree>
    <p:extLst>
      <p:ext uri="{BB962C8B-B14F-4D97-AF65-F5344CB8AC3E}">
        <p14:creationId xmlns:p14="http://schemas.microsoft.com/office/powerpoint/2010/main" val="3374104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17</a:t>
            </a:fld>
            <a:endParaRPr lang="zh-CN" altLang="en-US"/>
          </a:p>
        </p:txBody>
      </p:sp>
    </p:spTree>
    <p:extLst>
      <p:ext uri="{BB962C8B-B14F-4D97-AF65-F5344CB8AC3E}">
        <p14:creationId xmlns:p14="http://schemas.microsoft.com/office/powerpoint/2010/main" val="37609385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18</a:t>
            </a:fld>
            <a:endParaRPr lang="zh-CN" altLang="en-US"/>
          </a:p>
        </p:txBody>
      </p:sp>
    </p:spTree>
    <p:extLst>
      <p:ext uri="{BB962C8B-B14F-4D97-AF65-F5344CB8AC3E}">
        <p14:creationId xmlns:p14="http://schemas.microsoft.com/office/powerpoint/2010/main" val="4025792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19</a:t>
            </a:fld>
            <a:endParaRPr lang="zh-CN" altLang="en-US"/>
          </a:p>
        </p:txBody>
      </p:sp>
    </p:spTree>
    <p:extLst>
      <p:ext uri="{BB962C8B-B14F-4D97-AF65-F5344CB8AC3E}">
        <p14:creationId xmlns:p14="http://schemas.microsoft.com/office/powerpoint/2010/main" val="20997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20</a:t>
            </a:fld>
            <a:endParaRPr lang="zh-CN" altLang="en-US"/>
          </a:p>
        </p:txBody>
      </p:sp>
    </p:spTree>
    <p:extLst>
      <p:ext uri="{BB962C8B-B14F-4D97-AF65-F5344CB8AC3E}">
        <p14:creationId xmlns:p14="http://schemas.microsoft.com/office/powerpoint/2010/main" val="30937653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1DCB0-233A-4550-8A20-ED1C8603D104}" type="slidenum">
              <a:rPr lang="zh-CN" altLang="en-US" smtClean="0"/>
              <a:t>21</a:t>
            </a:fld>
            <a:endParaRPr lang="zh-CN" altLang="en-US"/>
          </a:p>
        </p:txBody>
      </p:sp>
    </p:spTree>
    <p:extLst>
      <p:ext uri="{BB962C8B-B14F-4D97-AF65-F5344CB8AC3E}">
        <p14:creationId xmlns:p14="http://schemas.microsoft.com/office/powerpoint/2010/main" val="2199302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re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0277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e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13" name="Picture Placeholder 6"/>
          <p:cNvSpPr>
            <a:spLocks noGrp="1"/>
          </p:cNvSpPr>
          <p:nvPr>
            <p:ph type="pic" sz="quarter" idx="10" hasCustomPrompt="1"/>
          </p:nvPr>
        </p:nvSpPr>
        <p:spPr>
          <a:xfrm>
            <a:off x="0" y="1272416"/>
            <a:ext cx="12191997" cy="4921720"/>
          </a:xfrm>
          <a:prstGeom prst="downArrowCallout">
            <a:avLst>
              <a:gd name="adj1" fmla="val 50000"/>
              <a:gd name="adj2" fmla="val 15352"/>
              <a:gd name="adj3" fmla="val 5443"/>
              <a:gd name="adj4" fmla="val 94557"/>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2231327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One Top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8" name="Picture Placeholder 6"/>
          <p:cNvSpPr>
            <a:spLocks noGrp="1"/>
          </p:cNvSpPr>
          <p:nvPr>
            <p:ph type="pic" sz="quarter" idx="10" hasCustomPrompt="1"/>
          </p:nvPr>
        </p:nvSpPr>
        <p:spPr>
          <a:xfrm>
            <a:off x="0" y="3"/>
            <a:ext cx="12191997" cy="3966661"/>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5124863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One Top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7" name="Picture Placeholder 6"/>
          <p:cNvSpPr>
            <a:spLocks noGrp="1"/>
          </p:cNvSpPr>
          <p:nvPr>
            <p:ph type="pic" sz="quarter" idx="10" hasCustomPrompt="1"/>
          </p:nvPr>
        </p:nvSpPr>
        <p:spPr>
          <a:xfrm>
            <a:off x="880608" y="1639333"/>
            <a:ext cx="4908153" cy="4270188"/>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201270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Left Picture">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4" name="Picture Placeholder 6"/>
          <p:cNvSpPr>
            <a:spLocks noGrp="1"/>
          </p:cNvSpPr>
          <p:nvPr>
            <p:ph type="pic" sz="quarter" idx="10" hasCustomPrompt="1"/>
          </p:nvPr>
        </p:nvSpPr>
        <p:spPr>
          <a:xfrm>
            <a:off x="0" y="0"/>
            <a:ext cx="5942381" cy="6858000"/>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979760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One Right Picture">
    <p:spTree>
      <p:nvGrpSpPr>
        <p:cNvPr id="1" name=""/>
        <p:cNvGrpSpPr/>
        <p:nvPr/>
      </p:nvGrpSpPr>
      <p:grpSpPr>
        <a:xfrm>
          <a:off x="0" y="0"/>
          <a:ext cx="0" cy="0"/>
          <a:chOff x="0" y="0"/>
          <a:chExt cx="0" cy="0"/>
        </a:xfrm>
      </p:grpSpPr>
      <p:sp>
        <p:nvSpPr>
          <p:cNvPr id="14" name="Picture Placeholder 6"/>
          <p:cNvSpPr>
            <a:spLocks noGrp="1"/>
          </p:cNvSpPr>
          <p:nvPr>
            <p:ph type="pic" sz="quarter" idx="10" hasCustomPrompt="1"/>
          </p:nvPr>
        </p:nvSpPr>
        <p:spPr>
          <a:xfrm>
            <a:off x="6249619" y="0"/>
            <a:ext cx="5942381" cy="6858000"/>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1367151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Pictures 02">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1" name="Picture Placeholder 6"/>
          <p:cNvSpPr>
            <a:spLocks noGrp="1"/>
          </p:cNvSpPr>
          <p:nvPr>
            <p:ph type="pic" sz="quarter" idx="10" hasCustomPrompt="1"/>
          </p:nvPr>
        </p:nvSpPr>
        <p:spPr>
          <a:xfrm>
            <a:off x="183399" y="1575370"/>
            <a:ext cx="3597455" cy="3543436"/>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2" name="Picture Placeholder 6"/>
          <p:cNvSpPr>
            <a:spLocks noGrp="1"/>
          </p:cNvSpPr>
          <p:nvPr>
            <p:ph type="pic" sz="quarter" idx="14" hasCustomPrompt="1"/>
          </p:nvPr>
        </p:nvSpPr>
        <p:spPr>
          <a:xfrm>
            <a:off x="4297274" y="1575370"/>
            <a:ext cx="3597455" cy="3543436"/>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3" name="Picture Placeholder 6"/>
          <p:cNvSpPr>
            <a:spLocks noGrp="1"/>
          </p:cNvSpPr>
          <p:nvPr>
            <p:ph type="pic" sz="quarter" idx="15" hasCustomPrompt="1"/>
          </p:nvPr>
        </p:nvSpPr>
        <p:spPr>
          <a:xfrm>
            <a:off x="8411149" y="1575370"/>
            <a:ext cx="3597455" cy="3543436"/>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4260149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hree Pictures 03">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0" name="Picture Placeholder 6"/>
          <p:cNvSpPr>
            <a:spLocks noGrp="1"/>
          </p:cNvSpPr>
          <p:nvPr>
            <p:ph type="pic" sz="quarter" idx="10" hasCustomPrompt="1"/>
          </p:nvPr>
        </p:nvSpPr>
        <p:spPr>
          <a:xfrm>
            <a:off x="475895" y="1445657"/>
            <a:ext cx="3469533" cy="2351680"/>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4" name="Picture Placeholder 6"/>
          <p:cNvSpPr>
            <a:spLocks noGrp="1"/>
          </p:cNvSpPr>
          <p:nvPr>
            <p:ph type="pic" sz="quarter" idx="14" hasCustomPrompt="1"/>
          </p:nvPr>
        </p:nvSpPr>
        <p:spPr>
          <a:xfrm>
            <a:off x="4361234" y="1445657"/>
            <a:ext cx="3469533" cy="2351680"/>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5" name="Picture Placeholder 6"/>
          <p:cNvSpPr>
            <a:spLocks noGrp="1"/>
          </p:cNvSpPr>
          <p:nvPr>
            <p:ph type="pic" sz="quarter" idx="15" hasCustomPrompt="1"/>
          </p:nvPr>
        </p:nvSpPr>
        <p:spPr>
          <a:xfrm>
            <a:off x="8241795" y="1445657"/>
            <a:ext cx="3469533" cy="2351680"/>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340879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ow Left Right Picture">
    <p:spTree>
      <p:nvGrpSpPr>
        <p:cNvPr id="1" name=""/>
        <p:cNvGrpSpPr/>
        <p:nvPr/>
      </p:nvGrpSpPr>
      <p:grpSpPr>
        <a:xfrm>
          <a:off x="0" y="0"/>
          <a:ext cx="0" cy="0"/>
          <a:chOff x="0" y="0"/>
          <a:chExt cx="0" cy="0"/>
        </a:xfrm>
      </p:grpSpPr>
      <p:sp>
        <p:nvSpPr>
          <p:cNvPr id="21" name="Picture Placeholder 6"/>
          <p:cNvSpPr>
            <a:spLocks noGrp="1"/>
          </p:cNvSpPr>
          <p:nvPr>
            <p:ph type="pic" sz="quarter" idx="10" hasCustomPrompt="1"/>
          </p:nvPr>
        </p:nvSpPr>
        <p:spPr>
          <a:xfrm>
            <a:off x="183399" y="1575369"/>
            <a:ext cx="3597455" cy="3400024"/>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3" name="Picture Placeholder 6"/>
          <p:cNvSpPr>
            <a:spLocks noGrp="1"/>
          </p:cNvSpPr>
          <p:nvPr>
            <p:ph type="pic" sz="quarter" idx="15" hasCustomPrompt="1"/>
          </p:nvPr>
        </p:nvSpPr>
        <p:spPr>
          <a:xfrm>
            <a:off x="8411149" y="1575371"/>
            <a:ext cx="3597455" cy="3400023"/>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40713296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iddle Picture">
    <p:spTree>
      <p:nvGrpSpPr>
        <p:cNvPr id="1" name=""/>
        <p:cNvGrpSpPr/>
        <p:nvPr/>
      </p:nvGrpSpPr>
      <p:grpSpPr>
        <a:xfrm>
          <a:off x="0" y="0"/>
          <a:ext cx="0" cy="0"/>
          <a:chOff x="0" y="0"/>
          <a:chExt cx="0" cy="0"/>
        </a:xfrm>
      </p:grpSpPr>
      <p:sp>
        <p:nvSpPr>
          <p:cNvPr id="5" name="Picture Placeholder 6"/>
          <p:cNvSpPr>
            <a:spLocks noGrp="1"/>
          </p:cNvSpPr>
          <p:nvPr>
            <p:ph type="pic" sz="quarter" idx="10" hasCustomPrompt="1"/>
          </p:nvPr>
        </p:nvSpPr>
        <p:spPr>
          <a:xfrm>
            <a:off x="5020671" y="1382568"/>
            <a:ext cx="3360699" cy="4965187"/>
          </a:xfrm>
          <a:prstGeom prst="downArrowCallout">
            <a:avLst>
              <a:gd name="adj1" fmla="val 15820"/>
              <a:gd name="adj2" fmla="val 7910"/>
              <a:gd name="adj3" fmla="val 7060"/>
              <a:gd name="adj4" fmla="val 9522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6" name="Flowchart: Off-page Connector 5"/>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7"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8" name="Flowchart: Off-page Connector 7"/>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9"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0"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1"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2923047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Effect transition="in" filter="fade">
                                      <p:cBhvr>
                                        <p:cTn id="13"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s">
    <p:spTree>
      <p:nvGrpSpPr>
        <p:cNvPr id="1" name=""/>
        <p:cNvGrpSpPr/>
        <p:nvPr/>
      </p:nvGrpSpPr>
      <p:grpSpPr>
        <a:xfrm>
          <a:off x="0" y="0"/>
          <a:ext cx="0" cy="0"/>
          <a:chOff x="0" y="0"/>
          <a:chExt cx="0" cy="0"/>
        </a:xfrm>
      </p:grpSpPr>
      <p:sp>
        <p:nvSpPr>
          <p:cNvPr id="14" name="Picture Placeholder 6"/>
          <p:cNvSpPr>
            <a:spLocks noGrp="1"/>
          </p:cNvSpPr>
          <p:nvPr>
            <p:ph type="pic" sz="quarter" idx="10" hasCustomPrompt="1"/>
          </p:nvPr>
        </p:nvSpPr>
        <p:spPr>
          <a:xfrm>
            <a:off x="1463041" y="1758206"/>
            <a:ext cx="3250392" cy="4270188"/>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5" name="Picture Placeholder 6"/>
          <p:cNvSpPr>
            <a:spLocks noGrp="1"/>
          </p:cNvSpPr>
          <p:nvPr>
            <p:ph type="pic" sz="quarter" idx="11" hasCustomPrompt="1"/>
          </p:nvPr>
        </p:nvSpPr>
        <p:spPr>
          <a:xfrm>
            <a:off x="7478569" y="1758206"/>
            <a:ext cx="3250392" cy="4270188"/>
          </a:xfrm>
          <a:prstGeom prst="rect">
            <a:avLst/>
          </a:prstGeom>
        </p:spPr>
        <p:txBody>
          <a:bodyPr anchor="t"/>
          <a:lstStyle>
            <a:lvl1pPr algn="ctr" rtl="0">
              <a:buNone/>
              <a:defRPr sz="1600" baseline="0">
                <a:solidFill>
                  <a:schemeClr val="tx1">
                    <a:lumMod val="75000"/>
                    <a:lumOff val="25000"/>
                  </a:schemeClr>
                </a:solidFill>
              </a:defRPr>
            </a:lvl1pPr>
          </a:lstStyle>
          <a:p>
            <a:r>
              <a:rPr lang="en-US" dirty="0"/>
              <a:t>Click to insert your image here !</a:t>
            </a:r>
          </a:p>
        </p:txBody>
      </p:sp>
      <p:sp>
        <p:nvSpPr>
          <p:cNvPr id="16" name="Picture Placeholder 6"/>
          <p:cNvSpPr>
            <a:spLocks noGrp="1"/>
          </p:cNvSpPr>
          <p:nvPr>
            <p:ph type="pic" sz="quarter" idx="12" hasCustomPrompt="1"/>
          </p:nvPr>
        </p:nvSpPr>
        <p:spPr>
          <a:xfrm>
            <a:off x="4344776" y="1438846"/>
            <a:ext cx="3647921" cy="4908909"/>
          </a:xfrm>
          <a:prstGeom prst="rect">
            <a:avLst/>
          </a:prstGeom>
        </p:spPr>
        <p:txBody>
          <a:bodyPr anchor="t"/>
          <a:lstStyle>
            <a:lvl1pPr algn="ctr" rtl="0">
              <a:buNone/>
              <a:defRPr sz="1600" baseline="0">
                <a:solidFill>
                  <a:schemeClr val="tx1">
                    <a:lumMod val="75000"/>
                    <a:lumOff val="25000"/>
                  </a:schemeClr>
                </a:solidFill>
              </a:defRPr>
            </a:lvl1pPr>
          </a:lstStyle>
          <a:p>
            <a:r>
              <a:rPr lang="en-US" dirty="0"/>
              <a:t>Click to insert your image here !</a:t>
            </a:r>
          </a:p>
        </p:txBody>
      </p:sp>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2697814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ullScreen Picture">
    <p:spTree>
      <p:nvGrpSpPr>
        <p:cNvPr id="1" name=""/>
        <p:cNvGrpSpPr/>
        <p:nvPr/>
      </p:nvGrpSpPr>
      <p:grpSpPr>
        <a:xfrm>
          <a:off x="0" y="0"/>
          <a:ext cx="0" cy="0"/>
          <a:chOff x="0" y="0"/>
          <a:chExt cx="0" cy="0"/>
        </a:xfrm>
      </p:grpSpPr>
      <p:sp>
        <p:nvSpPr>
          <p:cNvPr id="2" name="Picture Placeholder 6"/>
          <p:cNvSpPr>
            <a:spLocks noGrp="1"/>
          </p:cNvSpPr>
          <p:nvPr>
            <p:ph type="pic" sz="quarter" idx="10" hasCustomPrompt="1"/>
          </p:nvPr>
        </p:nvSpPr>
        <p:spPr>
          <a:xfrm>
            <a:off x="0" y="0"/>
            <a:ext cx="12192000" cy="6858000"/>
          </a:xfrm>
          <a:prstGeom prst="rect">
            <a:avLst/>
          </a:prstGeom>
        </p:spPr>
        <p:txBody>
          <a:bodyPr anchor="b"/>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20739899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our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3" name="Picture Placeholder 6"/>
          <p:cNvSpPr>
            <a:spLocks noGrp="1"/>
          </p:cNvSpPr>
          <p:nvPr>
            <p:ph type="pic" sz="quarter" idx="10" hasCustomPrompt="1"/>
          </p:nvPr>
        </p:nvSpPr>
        <p:spPr>
          <a:xfrm>
            <a:off x="121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4" name="Picture Placeholder 6"/>
          <p:cNvSpPr>
            <a:spLocks noGrp="1"/>
          </p:cNvSpPr>
          <p:nvPr>
            <p:ph type="pic" sz="quarter" idx="14" hasCustomPrompt="1"/>
          </p:nvPr>
        </p:nvSpPr>
        <p:spPr>
          <a:xfrm>
            <a:off x="3169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5" name="Picture Placeholder 6"/>
          <p:cNvSpPr>
            <a:spLocks noGrp="1"/>
          </p:cNvSpPr>
          <p:nvPr>
            <p:ph type="pic" sz="quarter" idx="15" hasCustomPrompt="1"/>
          </p:nvPr>
        </p:nvSpPr>
        <p:spPr>
          <a:xfrm>
            <a:off x="6217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6" name="Picture Placeholder 6"/>
          <p:cNvSpPr>
            <a:spLocks noGrp="1"/>
          </p:cNvSpPr>
          <p:nvPr>
            <p:ph type="pic" sz="quarter" idx="16" hasCustomPrompt="1"/>
          </p:nvPr>
        </p:nvSpPr>
        <p:spPr>
          <a:xfrm>
            <a:off x="9265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1280433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our Pictures 02">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9" name="Picture Placeholder 6"/>
          <p:cNvSpPr>
            <a:spLocks noGrp="1"/>
          </p:cNvSpPr>
          <p:nvPr>
            <p:ph type="pic" sz="quarter" idx="10" hasCustomPrompt="1"/>
          </p:nvPr>
        </p:nvSpPr>
        <p:spPr>
          <a:xfrm>
            <a:off x="475894" y="1201531"/>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0" name="Picture Placeholder 6"/>
          <p:cNvSpPr>
            <a:spLocks noGrp="1"/>
          </p:cNvSpPr>
          <p:nvPr>
            <p:ph type="pic" sz="quarter" idx="14" hasCustomPrompt="1"/>
          </p:nvPr>
        </p:nvSpPr>
        <p:spPr>
          <a:xfrm>
            <a:off x="4361234" y="1201531"/>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1" name="Picture Placeholder 6"/>
          <p:cNvSpPr>
            <a:spLocks noGrp="1"/>
          </p:cNvSpPr>
          <p:nvPr>
            <p:ph type="pic" sz="quarter" idx="15" hasCustomPrompt="1"/>
          </p:nvPr>
        </p:nvSpPr>
        <p:spPr>
          <a:xfrm>
            <a:off x="8241795" y="1201531"/>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2" name="Picture Placeholder 6"/>
          <p:cNvSpPr>
            <a:spLocks noGrp="1"/>
          </p:cNvSpPr>
          <p:nvPr>
            <p:ph type="pic" sz="quarter" idx="16" hasCustomPrompt="1"/>
          </p:nvPr>
        </p:nvSpPr>
        <p:spPr>
          <a:xfrm>
            <a:off x="475894" y="3806159"/>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3" name="Picture Placeholder 6"/>
          <p:cNvSpPr>
            <a:spLocks noGrp="1"/>
          </p:cNvSpPr>
          <p:nvPr>
            <p:ph type="pic" sz="quarter" idx="17" hasCustomPrompt="1"/>
          </p:nvPr>
        </p:nvSpPr>
        <p:spPr>
          <a:xfrm>
            <a:off x="8241795" y="3806159"/>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4" name="Picture Placeholder 6"/>
          <p:cNvSpPr>
            <a:spLocks noGrp="1"/>
          </p:cNvSpPr>
          <p:nvPr>
            <p:ph type="pic" sz="quarter" idx="18" hasCustomPrompt="1"/>
          </p:nvPr>
        </p:nvSpPr>
        <p:spPr>
          <a:xfrm>
            <a:off x="4361234" y="3806159"/>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744103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Images">
    <p:spTree>
      <p:nvGrpSpPr>
        <p:cNvPr id="1" name=""/>
        <p:cNvGrpSpPr/>
        <p:nvPr/>
      </p:nvGrpSpPr>
      <p:grpSpPr>
        <a:xfrm>
          <a:off x="0" y="0"/>
          <a:ext cx="0" cy="0"/>
          <a:chOff x="0" y="0"/>
          <a:chExt cx="0" cy="0"/>
        </a:xfrm>
      </p:grpSpPr>
      <p:sp>
        <p:nvSpPr>
          <p:cNvPr id="12" name="Picture Placeholder 6"/>
          <p:cNvSpPr>
            <a:spLocks noGrp="1"/>
          </p:cNvSpPr>
          <p:nvPr>
            <p:ph type="pic" sz="quarter" idx="10" hasCustomPrompt="1"/>
          </p:nvPr>
        </p:nvSpPr>
        <p:spPr>
          <a:xfrm>
            <a:off x="296334" y="215900"/>
            <a:ext cx="5880100" cy="6426200"/>
          </a:xfrm>
          <a:prstGeom prst="round1Rect">
            <a:avLst>
              <a:gd name="adj" fmla="val 5318"/>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3" name="Picture Placeholder 6"/>
          <p:cNvSpPr>
            <a:spLocks noGrp="1"/>
          </p:cNvSpPr>
          <p:nvPr>
            <p:ph type="pic" sz="quarter" idx="11" hasCustomPrompt="1"/>
          </p:nvPr>
        </p:nvSpPr>
        <p:spPr>
          <a:xfrm>
            <a:off x="6406867" y="216720"/>
            <a:ext cx="5488240" cy="4518040"/>
          </a:xfrm>
          <a:prstGeom prst="round1Rect">
            <a:avLst>
              <a:gd name="adj" fmla="val 644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4" name="Picture Placeholder 6"/>
          <p:cNvSpPr>
            <a:spLocks noGrp="1"/>
          </p:cNvSpPr>
          <p:nvPr>
            <p:ph type="pic" sz="quarter" idx="12" hasCustomPrompt="1"/>
          </p:nvPr>
        </p:nvSpPr>
        <p:spPr>
          <a:xfrm>
            <a:off x="6406865" y="4978885"/>
            <a:ext cx="5488240" cy="1662384"/>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16065141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 Images">
    <p:spTree>
      <p:nvGrpSpPr>
        <p:cNvPr id="1" name=""/>
        <p:cNvGrpSpPr/>
        <p:nvPr/>
      </p:nvGrpSpPr>
      <p:grpSpPr>
        <a:xfrm>
          <a:off x="0" y="0"/>
          <a:ext cx="0" cy="0"/>
          <a:chOff x="0" y="0"/>
          <a:chExt cx="0" cy="0"/>
        </a:xfrm>
      </p:grpSpPr>
      <p:sp>
        <p:nvSpPr>
          <p:cNvPr id="6" name="Picture Placeholder 6"/>
          <p:cNvSpPr>
            <a:spLocks noGrp="1"/>
          </p:cNvSpPr>
          <p:nvPr>
            <p:ph type="pic" sz="quarter" idx="13" hasCustomPrompt="1"/>
          </p:nvPr>
        </p:nvSpPr>
        <p:spPr>
          <a:xfrm>
            <a:off x="296333" y="215900"/>
            <a:ext cx="5646048" cy="4518040"/>
          </a:xfrm>
          <a:prstGeom prst="round1Rect">
            <a:avLst>
              <a:gd name="adj" fmla="val 644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7" name="Picture Placeholder 6"/>
          <p:cNvSpPr>
            <a:spLocks noGrp="1"/>
          </p:cNvSpPr>
          <p:nvPr>
            <p:ph type="pic" sz="quarter" idx="14" hasCustomPrompt="1"/>
          </p:nvPr>
        </p:nvSpPr>
        <p:spPr>
          <a:xfrm>
            <a:off x="296333" y="4978885"/>
            <a:ext cx="5646048" cy="1662384"/>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8" name="Picture Placeholder 6"/>
          <p:cNvSpPr>
            <a:spLocks noGrp="1"/>
          </p:cNvSpPr>
          <p:nvPr>
            <p:ph type="pic" sz="quarter" idx="15" hasCustomPrompt="1"/>
          </p:nvPr>
        </p:nvSpPr>
        <p:spPr>
          <a:xfrm>
            <a:off x="6249619" y="215900"/>
            <a:ext cx="5646048" cy="4518040"/>
          </a:xfrm>
          <a:prstGeom prst="round1Rect">
            <a:avLst>
              <a:gd name="adj" fmla="val 644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9" name="Picture Placeholder 6"/>
          <p:cNvSpPr>
            <a:spLocks noGrp="1"/>
          </p:cNvSpPr>
          <p:nvPr>
            <p:ph type="pic" sz="quarter" idx="16" hasCustomPrompt="1"/>
          </p:nvPr>
        </p:nvSpPr>
        <p:spPr>
          <a:xfrm>
            <a:off x="6249619" y="4978885"/>
            <a:ext cx="5646048" cy="1662384"/>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40962127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ortfolio">
    <p:spTree>
      <p:nvGrpSpPr>
        <p:cNvPr id="1" name=""/>
        <p:cNvGrpSpPr/>
        <p:nvPr/>
      </p:nvGrpSpPr>
      <p:grpSpPr>
        <a:xfrm>
          <a:off x="0" y="0"/>
          <a:ext cx="0" cy="0"/>
          <a:chOff x="0" y="0"/>
          <a:chExt cx="0" cy="0"/>
        </a:xfrm>
      </p:grpSpPr>
      <p:sp>
        <p:nvSpPr>
          <p:cNvPr id="26" name="Picture Placeholder 6"/>
          <p:cNvSpPr>
            <a:spLocks noGrp="1"/>
          </p:cNvSpPr>
          <p:nvPr>
            <p:ph type="pic" sz="quarter" idx="10" hasCustomPrompt="1"/>
          </p:nvPr>
        </p:nvSpPr>
        <p:spPr>
          <a:xfrm>
            <a:off x="487251" y="3625657"/>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7" name="Picture Placeholder 6"/>
          <p:cNvSpPr>
            <a:spLocks noGrp="1"/>
          </p:cNvSpPr>
          <p:nvPr>
            <p:ph type="pic" sz="quarter" idx="11" hasCustomPrompt="1"/>
          </p:nvPr>
        </p:nvSpPr>
        <p:spPr>
          <a:xfrm>
            <a:off x="3343837" y="1438845"/>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8" name="Picture Placeholder 6"/>
          <p:cNvSpPr>
            <a:spLocks noGrp="1"/>
          </p:cNvSpPr>
          <p:nvPr>
            <p:ph type="pic" sz="quarter" idx="12" hasCustomPrompt="1"/>
          </p:nvPr>
        </p:nvSpPr>
        <p:spPr>
          <a:xfrm>
            <a:off x="6171142" y="3625657"/>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9" name="Picture Placeholder 6"/>
          <p:cNvSpPr>
            <a:spLocks noGrp="1"/>
          </p:cNvSpPr>
          <p:nvPr>
            <p:ph type="pic" sz="quarter" idx="13" hasCustomPrompt="1"/>
          </p:nvPr>
        </p:nvSpPr>
        <p:spPr>
          <a:xfrm>
            <a:off x="9013086" y="1438845"/>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2" name="Down Arrow Callout 11"/>
          <p:cNvSpPr/>
          <p:nvPr userDrawn="1"/>
        </p:nvSpPr>
        <p:spPr>
          <a:xfrm>
            <a:off x="487249" y="1423918"/>
            <a:ext cx="2677296" cy="2662500"/>
          </a:xfrm>
          <a:prstGeom prst="downArrowCallout">
            <a:avLst>
              <a:gd name="adj1" fmla="val 23554"/>
              <a:gd name="adj2" fmla="val 10346"/>
              <a:gd name="adj3" fmla="val 10003"/>
              <a:gd name="adj4" fmla="val 89997"/>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endParaRPr lang="en-US" sz="5867" dirty="0">
              <a:solidFill>
                <a:prstClr val="white"/>
              </a:solidFill>
              <a:latin typeface="FontAwesome" pitchFamily="2" charset="0"/>
            </a:endParaRPr>
          </a:p>
          <a:p>
            <a:pPr algn="ctr">
              <a:spcBef>
                <a:spcPct val="20000"/>
              </a:spcBef>
              <a:defRPr/>
            </a:pPr>
            <a:endParaRPr lang="en-US" sz="1600" b="1" dirty="0">
              <a:solidFill>
                <a:prstClr val="white">
                  <a:lumMod val="95000"/>
                </a:prstClr>
              </a:solidFill>
            </a:endParaRPr>
          </a:p>
        </p:txBody>
      </p:sp>
      <p:sp>
        <p:nvSpPr>
          <p:cNvPr id="13" name="Up Arrow Callout 12"/>
          <p:cNvSpPr/>
          <p:nvPr userDrawn="1"/>
        </p:nvSpPr>
        <p:spPr>
          <a:xfrm>
            <a:off x="3343835" y="3318325"/>
            <a:ext cx="2677296" cy="2688327"/>
          </a:xfrm>
          <a:prstGeom prst="upArrowCallout">
            <a:avLst>
              <a:gd name="adj1" fmla="val 25000"/>
              <a:gd name="adj2" fmla="val 9346"/>
              <a:gd name="adj3" fmla="val 11156"/>
              <a:gd name="adj4" fmla="val 88844"/>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endParaRPr lang="en-US" sz="5333" dirty="0">
              <a:solidFill>
                <a:prstClr val="white"/>
              </a:solidFill>
              <a:latin typeface="FontAwesome" pitchFamily="2" charset="0"/>
            </a:endParaRPr>
          </a:p>
        </p:txBody>
      </p:sp>
      <p:sp>
        <p:nvSpPr>
          <p:cNvPr id="15" name="Down Arrow Callout 14"/>
          <p:cNvSpPr/>
          <p:nvPr userDrawn="1"/>
        </p:nvSpPr>
        <p:spPr>
          <a:xfrm>
            <a:off x="6171140" y="1423918"/>
            <a:ext cx="2677296" cy="2662500"/>
          </a:xfrm>
          <a:prstGeom prst="downArrowCallout">
            <a:avLst>
              <a:gd name="adj1" fmla="val 23554"/>
              <a:gd name="adj2" fmla="val 10346"/>
              <a:gd name="adj3" fmla="val 10003"/>
              <a:gd name="adj4" fmla="val 89997"/>
            </a:avLst>
          </a:prstGeom>
          <a:solidFill>
            <a:schemeClr val="accent3"/>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r>
              <a:rPr lang="en-US" sz="1333" dirty="0">
                <a:solidFill>
                  <a:prstClr val="white"/>
                </a:solidFill>
              </a:rPr>
              <a:t> </a:t>
            </a:r>
          </a:p>
        </p:txBody>
      </p:sp>
      <p:sp>
        <p:nvSpPr>
          <p:cNvPr id="17" name="Up Arrow Callout 16"/>
          <p:cNvSpPr/>
          <p:nvPr userDrawn="1"/>
        </p:nvSpPr>
        <p:spPr>
          <a:xfrm>
            <a:off x="9013085" y="3318325"/>
            <a:ext cx="2677296" cy="2688327"/>
          </a:xfrm>
          <a:prstGeom prst="upArrowCallout">
            <a:avLst>
              <a:gd name="adj1" fmla="val 25000"/>
              <a:gd name="adj2" fmla="val 9346"/>
              <a:gd name="adj3" fmla="val 11156"/>
              <a:gd name="adj4" fmla="val 88844"/>
            </a:avLst>
          </a:prstGeom>
          <a:solidFill>
            <a:schemeClr val="accent4"/>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br>
              <a:rPr lang="en-US" sz="8000" dirty="0">
                <a:solidFill>
                  <a:prstClr val="white"/>
                </a:solidFill>
                <a:latin typeface="FontAwesome" pitchFamily="2" charset="0"/>
              </a:rPr>
            </a:br>
            <a:endParaRPr lang="en-US" sz="1600" b="1" dirty="0">
              <a:solidFill>
                <a:prstClr val="white">
                  <a:lumMod val="95000"/>
                </a:prstClr>
              </a:solidFill>
            </a:endParaRPr>
          </a:p>
        </p:txBody>
      </p:sp>
      <p:sp>
        <p:nvSpPr>
          <p:cNvPr id="30" name="Flowchart: Off-page Connector 29"/>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31" name="Slide Number Placeholder 4"/>
          <p:cNvSpPr>
            <a:spLocks noGrp="1"/>
          </p:cNvSpPr>
          <p:nvPr>
            <p:ph type="sldNum" sz="quarter" idx="14"/>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32"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33"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3883523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par>
                                <p:cTn id="9" presetID="2" presetClass="entr" presetSubtype="4" accel="50000" decel="5000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1" accel="50000" decel="50000" fill="hold" grpId="0" nodeType="after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0-#ppt_h/2"/>
                                          </p:val>
                                        </p:tav>
                                        <p:tav tm="100000">
                                          <p:val>
                                            <p:strVal val="#ppt_y"/>
                                          </p:val>
                                        </p:tav>
                                      </p:tavLst>
                                    </p:anim>
                                  </p:childTnLst>
                                </p:cTn>
                              </p:par>
                              <p:par>
                                <p:cTn id="18" presetID="2" presetClass="entr" presetSubtype="4" accel="50000" decel="5000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ppt_x"/>
                                          </p:val>
                                        </p:tav>
                                        <p:tav tm="100000">
                                          <p:val>
                                            <p:strVal val="#ppt_x"/>
                                          </p:val>
                                        </p:tav>
                                      </p:tavLst>
                                    </p:anim>
                                    <p:anim calcmode="lin" valueType="num">
                                      <p:cBhvr additive="base">
                                        <p:cTn id="21" dur="500" fill="hold"/>
                                        <p:tgtEl>
                                          <p:spTgt spid="17"/>
                                        </p:tgtEl>
                                        <p:attrNameLst>
                                          <p:attrName>ppt_y</p:attrName>
                                        </p:attrNameLst>
                                      </p:cBhvr>
                                      <p:tavLst>
                                        <p:tav tm="0">
                                          <p:val>
                                            <p:strVal val="1+#ppt_h/2"/>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anim calcmode="lin" valueType="num">
                                      <p:cBhvr>
                                        <p:cTn id="25" dur="500" fill="hold"/>
                                        <p:tgtEl>
                                          <p:spTgt spid="32"/>
                                        </p:tgtEl>
                                        <p:attrNameLst>
                                          <p:attrName>ppt_x</p:attrName>
                                        </p:attrNameLst>
                                      </p:cBhvr>
                                      <p:tavLst>
                                        <p:tav tm="0">
                                          <p:val>
                                            <p:strVal val="#ppt_x"/>
                                          </p:val>
                                        </p:tav>
                                        <p:tav tm="100000">
                                          <p:val>
                                            <p:strVal val="#ppt_x"/>
                                          </p:val>
                                        </p:tav>
                                      </p:tavLst>
                                    </p:anim>
                                    <p:anim calcmode="lin" valueType="num">
                                      <p:cBhvr>
                                        <p:cTn id="26" dur="500" fill="hold"/>
                                        <p:tgtEl>
                                          <p:spTgt spid="32"/>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33">
                                            <p:txEl>
                                              <p:pRg st="0" end="0"/>
                                            </p:txEl>
                                          </p:spTgt>
                                        </p:tgtEl>
                                        <p:attrNameLst>
                                          <p:attrName>style.visibility</p:attrName>
                                        </p:attrNameLst>
                                      </p:cBhvr>
                                      <p:to>
                                        <p:strVal val="visible"/>
                                      </p:to>
                                    </p:set>
                                    <p:animEffect transition="in" filter="fade">
                                      <p:cBhvr>
                                        <p:cTn id="30" dur="500"/>
                                        <p:tgtEl>
                                          <p:spTgt spid="3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5" grpId="0" animBg="1"/>
      <p:bldP spid="17" grpId="0" animBg="1"/>
      <p:bldP spid="32" grpId="0"/>
      <p:bldP spid="33" grpId="0" build="p">
        <p:tmplLst>
          <p:tmpl lvl="1">
            <p:tnLst>
              <p:par>
                <p:cTn presetID="10"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ne Picture with three Columes">
    <p:spTree>
      <p:nvGrpSpPr>
        <p:cNvPr id="1" name=""/>
        <p:cNvGrpSpPr/>
        <p:nvPr/>
      </p:nvGrpSpPr>
      <p:grpSpPr>
        <a:xfrm>
          <a:off x="0" y="0"/>
          <a:ext cx="0" cy="0"/>
          <a:chOff x="0" y="0"/>
          <a:chExt cx="0" cy="0"/>
        </a:xfrm>
      </p:grpSpPr>
      <p:sp>
        <p:nvSpPr>
          <p:cNvPr id="30" name="Flowchart: Off-page Connector 29"/>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31" name="Slide Number Placeholder 4"/>
          <p:cNvSpPr>
            <a:spLocks noGrp="1"/>
          </p:cNvSpPr>
          <p:nvPr>
            <p:ph type="sldNum" sz="quarter" idx="14"/>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32"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33"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14" name="Down Arrow Callout 13"/>
          <p:cNvSpPr/>
          <p:nvPr userDrawn="1"/>
        </p:nvSpPr>
        <p:spPr>
          <a:xfrm>
            <a:off x="6193251" y="1662388"/>
            <a:ext cx="2472192" cy="4301321"/>
          </a:xfrm>
          <a:prstGeom prst="downArrowCallout">
            <a:avLst>
              <a:gd name="adj1" fmla="val 25000"/>
              <a:gd name="adj2" fmla="val 6698"/>
              <a:gd name="adj3" fmla="val 4369"/>
              <a:gd name="adj4" fmla="val 97489"/>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6" name="Down Arrow Callout 15"/>
          <p:cNvSpPr/>
          <p:nvPr userDrawn="1"/>
        </p:nvSpPr>
        <p:spPr>
          <a:xfrm>
            <a:off x="3539660" y="1662388"/>
            <a:ext cx="2472192" cy="4301321"/>
          </a:xfrm>
          <a:prstGeom prst="downArrowCallout">
            <a:avLst>
              <a:gd name="adj1" fmla="val 25000"/>
              <a:gd name="adj2" fmla="val 6698"/>
              <a:gd name="adj3" fmla="val 4369"/>
              <a:gd name="adj4" fmla="val 97489"/>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9" name="Down Arrow Callout 18"/>
          <p:cNvSpPr/>
          <p:nvPr userDrawn="1"/>
        </p:nvSpPr>
        <p:spPr>
          <a:xfrm>
            <a:off x="8846843" y="1662388"/>
            <a:ext cx="2472192" cy="4301321"/>
          </a:xfrm>
          <a:prstGeom prst="downArrowCallout">
            <a:avLst>
              <a:gd name="adj1" fmla="val 25000"/>
              <a:gd name="adj2" fmla="val 6698"/>
              <a:gd name="adj3" fmla="val 4369"/>
              <a:gd name="adj4" fmla="val 97489"/>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21" name="Picture Placeholder 6"/>
          <p:cNvSpPr>
            <a:spLocks noGrp="1"/>
          </p:cNvSpPr>
          <p:nvPr>
            <p:ph type="pic" sz="quarter" idx="15" hasCustomPrompt="1"/>
          </p:nvPr>
        </p:nvSpPr>
        <p:spPr>
          <a:xfrm>
            <a:off x="886069" y="1662386"/>
            <a:ext cx="2472192" cy="4301321"/>
          </a:xfrm>
          <a:prstGeom prst="downArrowCallout">
            <a:avLst>
              <a:gd name="adj1" fmla="val 26120"/>
              <a:gd name="adj2" fmla="val 6382"/>
              <a:gd name="adj3" fmla="val 5273"/>
              <a:gd name="adj4" fmla="val 96969"/>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1933412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anim calcmode="lin" valueType="num">
                                      <p:cBhvr>
                                        <p:cTn id="8" dur="500" fill="hold"/>
                                        <p:tgtEl>
                                          <p:spTgt spid="32"/>
                                        </p:tgtEl>
                                        <p:attrNameLst>
                                          <p:attrName>ppt_x</p:attrName>
                                        </p:attrNameLst>
                                      </p:cBhvr>
                                      <p:tavLst>
                                        <p:tav tm="0">
                                          <p:val>
                                            <p:strVal val="#ppt_x"/>
                                          </p:val>
                                        </p:tav>
                                        <p:tav tm="100000">
                                          <p:val>
                                            <p:strVal val="#ppt_x"/>
                                          </p:val>
                                        </p:tav>
                                      </p:tavLst>
                                    </p:anim>
                                    <p:anim calcmode="lin" valueType="num">
                                      <p:cBhvr>
                                        <p:cTn id="9" dur="500" fill="hold"/>
                                        <p:tgtEl>
                                          <p:spTgt spid="3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3">
                                            <p:txEl>
                                              <p:pRg st="0" end="0"/>
                                            </p:txEl>
                                          </p:spTgt>
                                        </p:tgtEl>
                                        <p:attrNameLst>
                                          <p:attrName>style.visibility</p:attrName>
                                        </p:attrNameLst>
                                      </p:cBhvr>
                                      <p:to>
                                        <p:strVal val="visible"/>
                                      </p:to>
                                    </p:set>
                                    <p:animEffect transition="in" filter="fade">
                                      <p:cBhvr>
                                        <p:cTn id="13" dur="500"/>
                                        <p:tgtEl>
                                          <p:spTgt spid="33">
                                            <p:txEl>
                                              <p:pRg st="0" end="0"/>
                                            </p:txEl>
                                          </p:spTgt>
                                        </p:tgtEl>
                                      </p:cBhvr>
                                    </p:animEffect>
                                  </p:childTnLst>
                                </p:cTn>
                              </p:par>
                            </p:childTnLst>
                          </p:cTn>
                        </p:par>
                        <p:par>
                          <p:cTn id="14" fill="hold">
                            <p:stCondLst>
                              <p:cond delay="1000"/>
                            </p:stCondLst>
                            <p:childTnLst>
                              <p:par>
                                <p:cTn id="15" presetID="2" presetClass="entr" presetSubtype="4" accel="50000" decel="50000"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ppt_x"/>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50000" decel="50000"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500" fill="hold"/>
                                        <p:tgtEl>
                                          <p:spTgt spid="14"/>
                                        </p:tgtEl>
                                        <p:attrNameLst>
                                          <p:attrName>ppt_x</p:attrName>
                                        </p:attrNameLst>
                                      </p:cBhvr>
                                      <p:tavLst>
                                        <p:tav tm="0">
                                          <p:val>
                                            <p:strVal val="#ppt_x"/>
                                          </p:val>
                                        </p:tav>
                                        <p:tav tm="100000">
                                          <p:val>
                                            <p:strVal val="#ppt_x"/>
                                          </p:val>
                                        </p:tav>
                                      </p:tavLst>
                                    </p:anim>
                                    <p:anim calcmode="lin" valueType="num">
                                      <p:cBhvr additive="base">
                                        <p:cTn id="23" dur="500" fill="hold"/>
                                        <p:tgtEl>
                                          <p:spTgt spid="1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accel="50000" decel="50000"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500" fill="hold"/>
                                        <p:tgtEl>
                                          <p:spTgt spid="19"/>
                                        </p:tgtEl>
                                        <p:attrNameLst>
                                          <p:attrName>ppt_x</p:attrName>
                                        </p:attrNameLst>
                                      </p:cBhvr>
                                      <p:tavLst>
                                        <p:tav tm="0">
                                          <p:val>
                                            <p:strVal val="#ppt_x"/>
                                          </p:val>
                                        </p:tav>
                                        <p:tav tm="100000">
                                          <p:val>
                                            <p:strVal val="#ppt_x"/>
                                          </p:val>
                                        </p:tav>
                                      </p:tavLst>
                                    </p:anim>
                                    <p:anim calcmode="lin" valueType="num">
                                      <p:cBhvr additive="base">
                                        <p:cTn id="2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build="p">
        <p:tmplLst>
          <p:tmpl lvl="1">
            <p:tnLst>
              <p:par>
                <p:cTn presetID="10"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14" grpId="0" animBg="1"/>
      <p:bldP spid="16" grpId="0" animBg="1"/>
      <p:bldP spid="19" grpId="0" animBg="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ulome With Picture">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8" name="Picture Placeholder 6"/>
          <p:cNvSpPr>
            <a:spLocks noGrp="1"/>
          </p:cNvSpPr>
          <p:nvPr>
            <p:ph type="pic" sz="quarter" idx="10" hasCustomPrompt="1"/>
          </p:nvPr>
        </p:nvSpPr>
        <p:spPr>
          <a:xfrm>
            <a:off x="896091" y="1448890"/>
            <a:ext cx="4913419" cy="3072372"/>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9" name="Picture Placeholder 6"/>
          <p:cNvSpPr>
            <a:spLocks noGrp="1"/>
          </p:cNvSpPr>
          <p:nvPr>
            <p:ph type="pic" sz="quarter" idx="14" hasCustomPrompt="1"/>
          </p:nvPr>
        </p:nvSpPr>
        <p:spPr>
          <a:xfrm>
            <a:off x="6385667" y="1445657"/>
            <a:ext cx="4910243" cy="307560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625236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ree Blank With Footer">
    <p:spTree>
      <p:nvGrpSpPr>
        <p:cNvPr id="1" name=""/>
        <p:cNvGrpSpPr/>
        <p:nvPr/>
      </p:nvGrpSpPr>
      <p:grpSpPr>
        <a:xfrm>
          <a:off x="0" y="0"/>
          <a:ext cx="0" cy="0"/>
          <a:chOff x="0" y="0"/>
          <a:chExt cx="0" cy="0"/>
        </a:xfrm>
      </p:grpSpPr>
      <p:sp>
        <p:nvSpPr>
          <p:cNvPr id="5" name="Flowchart: Off-page Connector 4"/>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6" name="Slide Number Placeholder 4"/>
          <p:cNvSpPr>
            <a:spLocks noGrp="1"/>
          </p:cNvSpPr>
          <p:nvPr>
            <p:ph type="sldNum" sz="quarter" idx="12"/>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Tree>
    <p:extLst>
      <p:ext uri="{BB962C8B-B14F-4D97-AF65-F5344CB8AC3E}">
        <p14:creationId xmlns:p14="http://schemas.microsoft.com/office/powerpoint/2010/main" val="325536740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Free Blank With Footer">
    <p:spTree>
      <p:nvGrpSpPr>
        <p:cNvPr id="1" name=""/>
        <p:cNvGrpSpPr/>
        <p:nvPr/>
      </p:nvGrpSpPr>
      <p:grpSpPr>
        <a:xfrm>
          <a:off x="0" y="0"/>
          <a:ext cx="0" cy="0"/>
          <a:chOff x="0" y="0"/>
          <a:chExt cx="0" cy="0"/>
        </a:xfrm>
      </p:grpSpPr>
      <p:sp>
        <p:nvSpPr>
          <p:cNvPr id="7" name="Flowchart: Off-page Connector 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4" name="Slide Number Placeholder 4"/>
          <p:cNvSpPr>
            <a:spLocks noGrp="1"/>
          </p:cNvSpPr>
          <p:nvPr>
            <p:ph type="sldNum" sz="quarter" idx="12"/>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5" name="Title 1"/>
          <p:cNvSpPr>
            <a:spLocks noGrp="1"/>
          </p:cNvSpPr>
          <p:nvPr>
            <p:ph type="title" hasCustomPrompt="1"/>
          </p:nvPr>
        </p:nvSpPr>
        <p:spPr>
          <a:xfrm>
            <a:off x="438150" y="178588"/>
            <a:ext cx="5981700" cy="471365"/>
          </a:xfrm>
          <a:prstGeom prst="rect">
            <a:avLst/>
          </a:prstGeom>
        </p:spPr>
        <p:txBody>
          <a:bodyPr wrap="none" lIns="0" tIns="0" rIns="0" bIns="0" anchor="ctr">
            <a:noAutofit/>
          </a:bodyPr>
          <a:lstStyle>
            <a:lvl1pPr algn="l">
              <a:defRPr sz="3200" b="1" baseline="0">
                <a:solidFill>
                  <a:srgbClr val="0D38F1"/>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3180191" y="649953"/>
            <a:ext cx="5486400" cy="412781"/>
          </a:xfrm>
          <a:prstGeom prst="rect">
            <a:avLst/>
          </a:prstGeom>
        </p:spPr>
        <p:txBody>
          <a:bodyPr wrap="square" lIns="0" tIns="0" rIns="0" bIns="0" anchor="ctr">
            <a:noAutofit/>
          </a:bodyPr>
          <a:lstStyle>
            <a:lvl1pPr marL="0" indent="0" algn="ctr">
              <a:buNone/>
              <a:defRPr sz="2500" b="1" i="0" baseline="0">
                <a:solidFill>
                  <a:schemeClr val="bg1">
                    <a:lumMod val="50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86320" y="197787"/>
            <a:ext cx="1885950" cy="457200"/>
          </a:xfrm>
          <a:prstGeom prst="rect">
            <a:avLst/>
          </a:prstGeom>
        </p:spPr>
      </p:pic>
      <p:pic>
        <p:nvPicPr>
          <p:cNvPr id="3" name="图片 2"/>
          <p:cNvPicPr>
            <a:picLocks noChangeAspect="1"/>
          </p:cNvPicPr>
          <p:nvPr userDrawn="1"/>
        </p:nvPicPr>
        <p:blipFill>
          <a:blip r:embed="rId3"/>
          <a:stretch>
            <a:fillRect/>
          </a:stretch>
        </p:blipFill>
        <p:spPr>
          <a:xfrm>
            <a:off x="11372270" y="2593"/>
            <a:ext cx="819729" cy="823357"/>
          </a:xfrm>
          <a:prstGeom prst="rect">
            <a:avLst/>
          </a:prstGeom>
        </p:spPr>
      </p:pic>
    </p:spTree>
    <p:extLst>
      <p:ext uri="{BB962C8B-B14F-4D97-AF65-F5344CB8AC3E}">
        <p14:creationId xmlns:p14="http://schemas.microsoft.com/office/powerpoint/2010/main" val="31611409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_Free Blank With Footer">
    <p:spTree>
      <p:nvGrpSpPr>
        <p:cNvPr id="1" name=""/>
        <p:cNvGrpSpPr/>
        <p:nvPr/>
      </p:nvGrpSpPr>
      <p:grpSpPr>
        <a:xfrm>
          <a:off x="0" y="0"/>
          <a:ext cx="0" cy="0"/>
          <a:chOff x="0" y="0"/>
          <a:chExt cx="0" cy="0"/>
        </a:xfrm>
      </p:grpSpPr>
      <p:sp>
        <p:nvSpPr>
          <p:cNvPr id="7" name="Flowchart: Off-page Connector 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4" name="Slide Number Placeholder 4"/>
          <p:cNvSpPr>
            <a:spLocks noGrp="1"/>
          </p:cNvSpPr>
          <p:nvPr>
            <p:ph type="sldNum" sz="quarter" idx="12"/>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5" name="Title 1"/>
          <p:cNvSpPr>
            <a:spLocks noGrp="1"/>
          </p:cNvSpPr>
          <p:nvPr>
            <p:ph type="title" hasCustomPrompt="1"/>
          </p:nvPr>
        </p:nvSpPr>
        <p:spPr>
          <a:xfrm>
            <a:off x="3791720" y="541356"/>
            <a:ext cx="7518400" cy="471365"/>
          </a:xfrm>
          <a:prstGeom prst="rect">
            <a:avLst/>
          </a:prstGeom>
        </p:spPr>
        <p:txBody>
          <a:bodyPr wrap="none" lIns="0" tIns="0" rIns="0" bIns="0" anchor="ctr">
            <a:noAutofit/>
          </a:bodyPr>
          <a:lstStyle>
            <a:lvl1pPr algn="r">
              <a:defRPr sz="2667" b="1" baseline="0">
                <a:solidFill>
                  <a:schemeClr val="tx1">
                    <a:lumMod val="90000"/>
                    <a:lumOff val="10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5823720" y="1010678"/>
            <a:ext cx="5486400" cy="267661"/>
          </a:xfrm>
          <a:prstGeom prst="rect">
            <a:avLst/>
          </a:prstGeom>
        </p:spPr>
        <p:txBody>
          <a:bodyPr wrap="square" lIns="0" tIns="0" rIns="0" bIns="0" anchor="ctr">
            <a:noAutofit/>
          </a:bodyPr>
          <a:lstStyle>
            <a:lvl1pPr marL="0" indent="0" algn="r">
              <a:buNone/>
              <a:defRPr sz="14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3251552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p Smal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2" name="Picture Placeholder 6"/>
          <p:cNvSpPr>
            <a:spLocks noGrp="1"/>
          </p:cNvSpPr>
          <p:nvPr>
            <p:ph type="pic" sz="quarter" idx="14" hasCustomPrompt="1"/>
          </p:nvPr>
        </p:nvSpPr>
        <p:spPr>
          <a:xfrm>
            <a:off x="5188321" y="1676728"/>
            <a:ext cx="1815163" cy="1814739"/>
          </a:xfrm>
          <a:prstGeom prst="ellipse">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4" name="Picture Placeholder 6"/>
          <p:cNvSpPr>
            <a:spLocks noGrp="1"/>
          </p:cNvSpPr>
          <p:nvPr>
            <p:ph type="pic" sz="quarter" idx="10" hasCustomPrompt="1"/>
          </p:nvPr>
        </p:nvSpPr>
        <p:spPr>
          <a:xfrm>
            <a:off x="0" y="1"/>
            <a:ext cx="12191997" cy="258409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7813896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Free Blank With Footer">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2066645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5A816DB3-DE1D-465C-832B-7D024677AC74}" type="datetimeFigureOut">
              <a:rPr lang="zh-CN" altLang="en-US" smtClean="0"/>
              <a:t>2023/3/12</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9052B255-5FFE-4896-821A-D3564F938915}" type="slidenum">
              <a:rPr lang="zh-CN" altLang="en-US" smtClean="0"/>
              <a:t>‹#›</a:t>
            </a:fld>
            <a:endParaRPr lang="zh-CN" altLang="en-US"/>
          </a:p>
        </p:txBody>
      </p:sp>
    </p:spTree>
    <p:extLst>
      <p:ext uri="{BB962C8B-B14F-4D97-AF65-F5344CB8AC3E}">
        <p14:creationId xmlns:p14="http://schemas.microsoft.com/office/powerpoint/2010/main" val="393303989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re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8596523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ullScreen Picture">
    <p:spTree>
      <p:nvGrpSpPr>
        <p:cNvPr id="1" name=""/>
        <p:cNvGrpSpPr/>
        <p:nvPr/>
      </p:nvGrpSpPr>
      <p:grpSpPr>
        <a:xfrm>
          <a:off x="0" y="0"/>
          <a:ext cx="0" cy="0"/>
          <a:chOff x="0" y="0"/>
          <a:chExt cx="0" cy="0"/>
        </a:xfrm>
      </p:grpSpPr>
      <p:sp>
        <p:nvSpPr>
          <p:cNvPr id="2" name="Picture Placeholder 6"/>
          <p:cNvSpPr>
            <a:spLocks noGrp="1"/>
          </p:cNvSpPr>
          <p:nvPr>
            <p:ph type="pic" sz="quarter" idx="10" hasCustomPrompt="1"/>
          </p:nvPr>
        </p:nvSpPr>
        <p:spPr>
          <a:xfrm>
            <a:off x="0" y="0"/>
            <a:ext cx="12192000" cy="6858000"/>
          </a:xfrm>
          <a:prstGeom prst="rect">
            <a:avLst/>
          </a:prstGeom>
        </p:spPr>
        <p:txBody>
          <a:bodyPr anchor="b"/>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74621229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op Smal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2" name="Picture Placeholder 6"/>
          <p:cNvSpPr>
            <a:spLocks noGrp="1"/>
          </p:cNvSpPr>
          <p:nvPr>
            <p:ph type="pic" sz="quarter" idx="14" hasCustomPrompt="1"/>
          </p:nvPr>
        </p:nvSpPr>
        <p:spPr>
          <a:xfrm>
            <a:off x="5188321" y="1676728"/>
            <a:ext cx="1815163" cy="1814739"/>
          </a:xfrm>
          <a:prstGeom prst="ellipse">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4" name="Picture Placeholder 6"/>
          <p:cNvSpPr>
            <a:spLocks noGrp="1"/>
          </p:cNvSpPr>
          <p:nvPr>
            <p:ph type="pic" sz="quarter" idx="10" hasCustomPrompt="1"/>
          </p:nvPr>
        </p:nvSpPr>
        <p:spPr>
          <a:xfrm>
            <a:off x="0" y="1"/>
            <a:ext cx="12191997" cy="258409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73832925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5" name="Picture Placeholder 6"/>
          <p:cNvSpPr>
            <a:spLocks noGrp="1"/>
          </p:cNvSpPr>
          <p:nvPr>
            <p:ph type="pic" sz="quarter" idx="14"/>
          </p:nvPr>
        </p:nvSpPr>
        <p:spPr>
          <a:xfrm>
            <a:off x="1072707" y="1777295"/>
            <a:ext cx="1989629" cy="1989165"/>
          </a:xfrm>
          <a:prstGeom prst="ellipse">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6" name="Picture Placeholder 6"/>
          <p:cNvSpPr>
            <a:spLocks noGrp="1"/>
          </p:cNvSpPr>
          <p:nvPr>
            <p:ph type="pic" sz="quarter" idx="15"/>
          </p:nvPr>
        </p:nvSpPr>
        <p:spPr>
          <a:xfrm>
            <a:off x="3687191" y="1777295"/>
            <a:ext cx="1989629" cy="1989165"/>
          </a:xfrm>
          <a:prstGeom prst="ellipse">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6"/>
          </p:nvPr>
        </p:nvSpPr>
        <p:spPr>
          <a:xfrm>
            <a:off x="6378022" y="1777295"/>
            <a:ext cx="1989629" cy="1989165"/>
          </a:xfrm>
          <a:prstGeom prst="ellipse">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7"/>
          </p:nvPr>
        </p:nvSpPr>
        <p:spPr>
          <a:xfrm>
            <a:off x="9054524" y="1777295"/>
            <a:ext cx="1989629" cy="1989165"/>
          </a:xfrm>
          <a:prstGeom prst="ellipse">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38270735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am Slide 02">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5" name="Picture Placeholder 6"/>
          <p:cNvSpPr>
            <a:spLocks noGrp="1"/>
          </p:cNvSpPr>
          <p:nvPr>
            <p:ph type="pic" sz="quarter" idx="14"/>
          </p:nvPr>
        </p:nvSpPr>
        <p:spPr>
          <a:xfrm>
            <a:off x="1072707" y="1777295"/>
            <a:ext cx="1989629" cy="1989165"/>
          </a:xfrm>
          <a:prstGeom prst="roundRect">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6" name="Picture Placeholder 6"/>
          <p:cNvSpPr>
            <a:spLocks noGrp="1"/>
          </p:cNvSpPr>
          <p:nvPr>
            <p:ph type="pic" sz="quarter" idx="15"/>
          </p:nvPr>
        </p:nvSpPr>
        <p:spPr>
          <a:xfrm>
            <a:off x="3687191" y="1777295"/>
            <a:ext cx="1989629" cy="1989165"/>
          </a:xfrm>
          <a:prstGeom prst="roundRect">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6"/>
          </p:nvPr>
        </p:nvSpPr>
        <p:spPr>
          <a:xfrm>
            <a:off x="6378022" y="1777295"/>
            <a:ext cx="1989629" cy="1989165"/>
          </a:xfrm>
          <a:prstGeom prst="roundRect">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7"/>
          </p:nvPr>
        </p:nvSpPr>
        <p:spPr>
          <a:xfrm>
            <a:off x="9054524" y="1777295"/>
            <a:ext cx="1989629" cy="1989165"/>
          </a:xfrm>
          <a:prstGeom prst="roundRect">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91890458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am Slide 03">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Picture Placeholder 6"/>
          <p:cNvSpPr>
            <a:spLocks noGrp="1"/>
          </p:cNvSpPr>
          <p:nvPr>
            <p:ph type="pic" sz="quarter" idx="15"/>
          </p:nvPr>
        </p:nvSpPr>
        <p:spPr>
          <a:xfrm>
            <a:off x="900057" y="1777294"/>
            <a:ext cx="3244279" cy="3260313"/>
          </a:xfrm>
          <a:prstGeom prst="roundRect">
            <a:avLst>
              <a:gd name="adj" fmla="val 8446"/>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312929339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am Slide 04">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2" name="Picture Placeholder 6"/>
          <p:cNvSpPr>
            <a:spLocks noGrp="1"/>
          </p:cNvSpPr>
          <p:nvPr>
            <p:ph type="pic" sz="quarter" idx="14"/>
          </p:nvPr>
        </p:nvSpPr>
        <p:spPr>
          <a:xfrm>
            <a:off x="499380" y="1488610"/>
            <a:ext cx="1806275" cy="1805853"/>
          </a:xfrm>
          <a:prstGeom prst="roundRect">
            <a:avLst>
              <a:gd name="adj" fmla="val 11041"/>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3" name="Picture Placeholder 6"/>
          <p:cNvSpPr>
            <a:spLocks noGrp="1"/>
          </p:cNvSpPr>
          <p:nvPr>
            <p:ph type="pic" sz="quarter" idx="15"/>
          </p:nvPr>
        </p:nvSpPr>
        <p:spPr>
          <a:xfrm>
            <a:off x="2557144" y="1488610"/>
            <a:ext cx="1806275" cy="1805853"/>
          </a:xfrm>
          <a:prstGeom prst="roundRect">
            <a:avLst>
              <a:gd name="adj" fmla="val 13151"/>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4" name="Picture Placeholder 6"/>
          <p:cNvSpPr>
            <a:spLocks noGrp="1"/>
          </p:cNvSpPr>
          <p:nvPr>
            <p:ph type="pic" sz="quarter" idx="16"/>
          </p:nvPr>
        </p:nvSpPr>
        <p:spPr>
          <a:xfrm>
            <a:off x="4614908" y="1488610"/>
            <a:ext cx="1806275" cy="1805853"/>
          </a:xfrm>
          <a:prstGeom prst="roundRect">
            <a:avLst>
              <a:gd name="adj" fmla="val 11744"/>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1" name="Picture Placeholder 6"/>
          <p:cNvSpPr>
            <a:spLocks noGrp="1"/>
          </p:cNvSpPr>
          <p:nvPr>
            <p:ph type="pic" sz="quarter" idx="17"/>
          </p:nvPr>
        </p:nvSpPr>
        <p:spPr>
          <a:xfrm>
            <a:off x="6674923" y="1488610"/>
            <a:ext cx="1806275" cy="1805853"/>
          </a:xfrm>
          <a:prstGeom prst="roundRect">
            <a:avLst>
              <a:gd name="adj" fmla="val 7524"/>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8"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50563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tmplLst>
          <p:tmpl lvl="1">
            <p:tnLst>
              <p:par>
                <p:cTn presetID="10" presetClass="entr" presetSubtype="0"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am Slide 05">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0" name="Picture Placeholder 6"/>
          <p:cNvSpPr>
            <a:spLocks noGrp="1"/>
          </p:cNvSpPr>
          <p:nvPr>
            <p:ph type="pic" sz="quarter" idx="16"/>
          </p:nvPr>
        </p:nvSpPr>
        <p:spPr>
          <a:xfrm>
            <a:off x="4226225" y="1742904"/>
            <a:ext cx="1806275" cy="1805853"/>
          </a:xfrm>
          <a:prstGeom prst="roundRect">
            <a:avLst>
              <a:gd name="adj" fmla="val 11744"/>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1" name="Picture Placeholder 6"/>
          <p:cNvSpPr>
            <a:spLocks noGrp="1"/>
          </p:cNvSpPr>
          <p:nvPr>
            <p:ph type="pic" sz="quarter" idx="17"/>
          </p:nvPr>
        </p:nvSpPr>
        <p:spPr>
          <a:xfrm>
            <a:off x="6173535" y="1742904"/>
            <a:ext cx="1806275" cy="1805853"/>
          </a:xfrm>
          <a:prstGeom prst="roundRect">
            <a:avLst>
              <a:gd name="adj" fmla="val 7524"/>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6"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7"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386299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5" name="Picture Placeholder 6"/>
          <p:cNvSpPr>
            <a:spLocks noGrp="1"/>
          </p:cNvSpPr>
          <p:nvPr>
            <p:ph type="pic" sz="quarter" idx="14"/>
          </p:nvPr>
        </p:nvSpPr>
        <p:spPr>
          <a:xfrm>
            <a:off x="1072707" y="1777295"/>
            <a:ext cx="1989629" cy="1989165"/>
          </a:xfrm>
          <a:prstGeom prst="ellipse">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6" name="Picture Placeholder 6"/>
          <p:cNvSpPr>
            <a:spLocks noGrp="1"/>
          </p:cNvSpPr>
          <p:nvPr>
            <p:ph type="pic" sz="quarter" idx="15"/>
          </p:nvPr>
        </p:nvSpPr>
        <p:spPr>
          <a:xfrm>
            <a:off x="3687191" y="1777295"/>
            <a:ext cx="1989629" cy="1989165"/>
          </a:xfrm>
          <a:prstGeom prst="ellipse">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6"/>
          </p:nvPr>
        </p:nvSpPr>
        <p:spPr>
          <a:xfrm>
            <a:off x="6378022" y="1777295"/>
            <a:ext cx="1989629" cy="1989165"/>
          </a:xfrm>
          <a:prstGeom prst="ellipse">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7"/>
          </p:nvPr>
        </p:nvSpPr>
        <p:spPr>
          <a:xfrm>
            <a:off x="9054524" y="1777295"/>
            <a:ext cx="1989629" cy="1989165"/>
          </a:xfrm>
          <a:prstGeom prst="ellipse">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11408378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am Slide 06">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6" name="Picture Placeholder 6"/>
          <p:cNvSpPr>
            <a:spLocks noGrp="1"/>
          </p:cNvSpPr>
          <p:nvPr>
            <p:ph type="pic" sz="quarter" idx="14"/>
          </p:nvPr>
        </p:nvSpPr>
        <p:spPr>
          <a:xfrm>
            <a:off x="3596691" y="3207051"/>
            <a:ext cx="1297573" cy="1297272"/>
          </a:xfrm>
          <a:prstGeom prst="ellipse">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5"/>
          </p:nvPr>
        </p:nvSpPr>
        <p:spPr>
          <a:xfrm>
            <a:off x="5391886" y="1377389"/>
            <a:ext cx="1297573" cy="1297272"/>
          </a:xfrm>
          <a:prstGeom prst="ellipse">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6"/>
          </p:nvPr>
        </p:nvSpPr>
        <p:spPr>
          <a:xfrm>
            <a:off x="7224747" y="3198356"/>
            <a:ext cx="1297573" cy="1297272"/>
          </a:xfrm>
          <a:prstGeom prst="ellipse">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1" name="Picture Placeholder 6"/>
          <p:cNvSpPr>
            <a:spLocks noGrp="1"/>
          </p:cNvSpPr>
          <p:nvPr>
            <p:ph type="pic" sz="quarter" idx="17"/>
          </p:nvPr>
        </p:nvSpPr>
        <p:spPr>
          <a:xfrm>
            <a:off x="5399164" y="5012383"/>
            <a:ext cx="1297573" cy="1297272"/>
          </a:xfrm>
          <a:prstGeom prst="ellipse">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8"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2342818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tmplLst>
          <p:tmpl lvl="1">
            <p:tnLst>
              <p:par>
                <p:cTn presetID="10" presetClass="entr" presetSubtype="0"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One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13" name="Picture Placeholder 6"/>
          <p:cNvSpPr>
            <a:spLocks noGrp="1"/>
          </p:cNvSpPr>
          <p:nvPr>
            <p:ph type="pic" sz="quarter" idx="10" hasCustomPrompt="1"/>
          </p:nvPr>
        </p:nvSpPr>
        <p:spPr>
          <a:xfrm>
            <a:off x="0" y="1272416"/>
            <a:ext cx="12191997" cy="4921720"/>
          </a:xfrm>
          <a:prstGeom prst="downArrowCallout">
            <a:avLst>
              <a:gd name="adj1" fmla="val 50000"/>
              <a:gd name="adj2" fmla="val 15352"/>
              <a:gd name="adj3" fmla="val 5443"/>
              <a:gd name="adj4" fmla="val 94557"/>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961174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One Top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8" name="Picture Placeholder 6"/>
          <p:cNvSpPr>
            <a:spLocks noGrp="1"/>
          </p:cNvSpPr>
          <p:nvPr>
            <p:ph type="pic" sz="quarter" idx="10" hasCustomPrompt="1"/>
          </p:nvPr>
        </p:nvSpPr>
        <p:spPr>
          <a:xfrm>
            <a:off x="0" y="3"/>
            <a:ext cx="12191997" cy="3966661"/>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70176512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One Top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7" name="Picture Placeholder 6"/>
          <p:cNvSpPr>
            <a:spLocks noGrp="1"/>
          </p:cNvSpPr>
          <p:nvPr>
            <p:ph type="pic" sz="quarter" idx="10" hasCustomPrompt="1"/>
          </p:nvPr>
        </p:nvSpPr>
        <p:spPr>
          <a:xfrm>
            <a:off x="880608" y="1639333"/>
            <a:ext cx="4908153" cy="4270188"/>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319278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One Left Picture">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4" name="Picture Placeholder 6"/>
          <p:cNvSpPr>
            <a:spLocks noGrp="1"/>
          </p:cNvSpPr>
          <p:nvPr>
            <p:ph type="pic" sz="quarter" idx="10" hasCustomPrompt="1"/>
          </p:nvPr>
        </p:nvSpPr>
        <p:spPr>
          <a:xfrm>
            <a:off x="0" y="0"/>
            <a:ext cx="5942381" cy="6858000"/>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279803258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One Right Picture">
    <p:spTree>
      <p:nvGrpSpPr>
        <p:cNvPr id="1" name=""/>
        <p:cNvGrpSpPr/>
        <p:nvPr/>
      </p:nvGrpSpPr>
      <p:grpSpPr>
        <a:xfrm>
          <a:off x="0" y="0"/>
          <a:ext cx="0" cy="0"/>
          <a:chOff x="0" y="0"/>
          <a:chExt cx="0" cy="0"/>
        </a:xfrm>
      </p:grpSpPr>
      <p:sp>
        <p:nvSpPr>
          <p:cNvPr id="14" name="Picture Placeholder 6"/>
          <p:cNvSpPr>
            <a:spLocks noGrp="1"/>
          </p:cNvSpPr>
          <p:nvPr>
            <p:ph type="pic" sz="quarter" idx="10" hasCustomPrompt="1"/>
          </p:nvPr>
        </p:nvSpPr>
        <p:spPr>
          <a:xfrm>
            <a:off x="6249619" y="0"/>
            <a:ext cx="5942381" cy="6858000"/>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277924886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ree Pictures 02">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1" name="Picture Placeholder 6"/>
          <p:cNvSpPr>
            <a:spLocks noGrp="1"/>
          </p:cNvSpPr>
          <p:nvPr>
            <p:ph type="pic" sz="quarter" idx="10" hasCustomPrompt="1"/>
          </p:nvPr>
        </p:nvSpPr>
        <p:spPr>
          <a:xfrm>
            <a:off x="183399" y="1575370"/>
            <a:ext cx="3597455" cy="3543436"/>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2" name="Picture Placeholder 6"/>
          <p:cNvSpPr>
            <a:spLocks noGrp="1"/>
          </p:cNvSpPr>
          <p:nvPr>
            <p:ph type="pic" sz="quarter" idx="14" hasCustomPrompt="1"/>
          </p:nvPr>
        </p:nvSpPr>
        <p:spPr>
          <a:xfrm>
            <a:off x="4297274" y="1575370"/>
            <a:ext cx="3597455" cy="3543436"/>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3" name="Picture Placeholder 6"/>
          <p:cNvSpPr>
            <a:spLocks noGrp="1"/>
          </p:cNvSpPr>
          <p:nvPr>
            <p:ph type="pic" sz="quarter" idx="15" hasCustomPrompt="1"/>
          </p:nvPr>
        </p:nvSpPr>
        <p:spPr>
          <a:xfrm>
            <a:off x="8411149" y="1575370"/>
            <a:ext cx="3597455" cy="3543436"/>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2597197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hree Pictures 03">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0" name="Picture Placeholder 6"/>
          <p:cNvSpPr>
            <a:spLocks noGrp="1"/>
          </p:cNvSpPr>
          <p:nvPr>
            <p:ph type="pic" sz="quarter" idx="10" hasCustomPrompt="1"/>
          </p:nvPr>
        </p:nvSpPr>
        <p:spPr>
          <a:xfrm>
            <a:off x="475895" y="1445657"/>
            <a:ext cx="3469533" cy="2351680"/>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4" name="Picture Placeholder 6"/>
          <p:cNvSpPr>
            <a:spLocks noGrp="1"/>
          </p:cNvSpPr>
          <p:nvPr>
            <p:ph type="pic" sz="quarter" idx="14" hasCustomPrompt="1"/>
          </p:nvPr>
        </p:nvSpPr>
        <p:spPr>
          <a:xfrm>
            <a:off x="4361234" y="1445657"/>
            <a:ext cx="3469533" cy="2351680"/>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5" name="Picture Placeholder 6"/>
          <p:cNvSpPr>
            <a:spLocks noGrp="1"/>
          </p:cNvSpPr>
          <p:nvPr>
            <p:ph type="pic" sz="quarter" idx="15" hasCustomPrompt="1"/>
          </p:nvPr>
        </p:nvSpPr>
        <p:spPr>
          <a:xfrm>
            <a:off x="8241795" y="1445657"/>
            <a:ext cx="3469533" cy="2351680"/>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9307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ow Left Right Picture">
    <p:spTree>
      <p:nvGrpSpPr>
        <p:cNvPr id="1" name=""/>
        <p:cNvGrpSpPr/>
        <p:nvPr/>
      </p:nvGrpSpPr>
      <p:grpSpPr>
        <a:xfrm>
          <a:off x="0" y="0"/>
          <a:ext cx="0" cy="0"/>
          <a:chOff x="0" y="0"/>
          <a:chExt cx="0" cy="0"/>
        </a:xfrm>
      </p:grpSpPr>
      <p:sp>
        <p:nvSpPr>
          <p:cNvPr id="21" name="Picture Placeholder 6"/>
          <p:cNvSpPr>
            <a:spLocks noGrp="1"/>
          </p:cNvSpPr>
          <p:nvPr>
            <p:ph type="pic" sz="quarter" idx="10" hasCustomPrompt="1"/>
          </p:nvPr>
        </p:nvSpPr>
        <p:spPr>
          <a:xfrm>
            <a:off x="183399" y="1575369"/>
            <a:ext cx="3597455" cy="3400024"/>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3" name="Picture Placeholder 6"/>
          <p:cNvSpPr>
            <a:spLocks noGrp="1"/>
          </p:cNvSpPr>
          <p:nvPr>
            <p:ph type="pic" sz="quarter" idx="15" hasCustomPrompt="1"/>
          </p:nvPr>
        </p:nvSpPr>
        <p:spPr>
          <a:xfrm>
            <a:off x="8411149" y="1575371"/>
            <a:ext cx="3597455" cy="3400023"/>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44684370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Middle Picture">
    <p:spTree>
      <p:nvGrpSpPr>
        <p:cNvPr id="1" name=""/>
        <p:cNvGrpSpPr/>
        <p:nvPr/>
      </p:nvGrpSpPr>
      <p:grpSpPr>
        <a:xfrm>
          <a:off x="0" y="0"/>
          <a:ext cx="0" cy="0"/>
          <a:chOff x="0" y="0"/>
          <a:chExt cx="0" cy="0"/>
        </a:xfrm>
      </p:grpSpPr>
      <p:sp>
        <p:nvSpPr>
          <p:cNvPr id="5" name="Picture Placeholder 6"/>
          <p:cNvSpPr>
            <a:spLocks noGrp="1"/>
          </p:cNvSpPr>
          <p:nvPr>
            <p:ph type="pic" sz="quarter" idx="10" hasCustomPrompt="1"/>
          </p:nvPr>
        </p:nvSpPr>
        <p:spPr>
          <a:xfrm>
            <a:off x="5020671" y="1382568"/>
            <a:ext cx="3360699" cy="4965187"/>
          </a:xfrm>
          <a:prstGeom prst="downArrowCallout">
            <a:avLst>
              <a:gd name="adj1" fmla="val 15820"/>
              <a:gd name="adj2" fmla="val 7910"/>
              <a:gd name="adj3" fmla="val 7060"/>
              <a:gd name="adj4" fmla="val 9522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6" name="Flowchart: Off-page Connector 5"/>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7"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8" name="Flowchart: Off-page Connector 7"/>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9"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0"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1"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48042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Effect transition="in" filter="fade">
                                      <p:cBhvr>
                                        <p:cTn id="13"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Slide 02">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5" name="Picture Placeholder 6"/>
          <p:cNvSpPr>
            <a:spLocks noGrp="1"/>
          </p:cNvSpPr>
          <p:nvPr>
            <p:ph type="pic" sz="quarter" idx="14"/>
          </p:nvPr>
        </p:nvSpPr>
        <p:spPr>
          <a:xfrm>
            <a:off x="1072707" y="1777295"/>
            <a:ext cx="1989629" cy="1989165"/>
          </a:xfrm>
          <a:prstGeom prst="roundRect">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6" name="Picture Placeholder 6"/>
          <p:cNvSpPr>
            <a:spLocks noGrp="1"/>
          </p:cNvSpPr>
          <p:nvPr>
            <p:ph type="pic" sz="quarter" idx="15"/>
          </p:nvPr>
        </p:nvSpPr>
        <p:spPr>
          <a:xfrm>
            <a:off x="3687191" y="1777295"/>
            <a:ext cx="1989629" cy="1989165"/>
          </a:xfrm>
          <a:prstGeom prst="roundRect">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6"/>
          </p:nvPr>
        </p:nvSpPr>
        <p:spPr>
          <a:xfrm>
            <a:off x="6378022" y="1777295"/>
            <a:ext cx="1989629" cy="1989165"/>
          </a:xfrm>
          <a:prstGeom prst="roundRect">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7"/>
          </p:nvPr>
        </p:nvSpPr>
        <p:spPr>
          <a:xfrm>
            <a:off x="9054524" y="1777295"/>
            <a:ext cx="1989629" cy="1989165"/>
          </a:xfrm>
          <a:prstGeom prst="roundRect">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386396841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Pictures">
    <p:spTree>
      <p:nvGrpSpPr>
        <p:cNvPr id="1" name=""/>
        <p:cNvGrpSpPr/>
        <p:nvPr/>
      </p:nvGrpSpPr>
      <p:grpSpPr>
        <a:xfrm>
          <a:off x="0" y="0"/>
          <a:ext cx="0" cy="0"/>
          <a:chOff x="0" y="0"/>
          <a:chExt cx="0" cy="0"/>
        </a:xfrm>
      </p:grpSpPr>
      <p:sp>
        <p:nvSpPr>
          <p:cNvPr id="14" name="Picture Placeholder 6"/>
          <p:cNvSpPr>
            <a:spLocks noGrp="1"/>
          </p:cNvSpPr>
          <p:nvPr>
            <p:ph type="pic" sz="quarter" idx="10" hasCustomPrompt="1"/>
          </p:nvPr>
        </p:nvSpPr>
        <p:spPr>
          <a:xfrm>
            <a:off x="1463041" y="1758206"/>
            <a:ext cx="3250392" cy="4270188"/>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5" name="Picture Placeholder 6"/>
          <p:cNvSpPr>
            <a:spLocks noGrp="1"/>
          </p:cNvSpPr>
          <p:nvPr>
            <p:ph type="pic" sz="quarter" idx="11" hasCustomPrompt="1"/>
          </p:nvPr>
        </p:nvSpPr>
        <p:spPr>
          <a:xfrm>
            <a:off x="7478569" y="1758206"/>
            <a:ext cx="3250392" cy="4270188"/>
          </a:xfrm>
          <a:prstGeom prst="rect">
            <a:avLst/>
          </a:prstGeom>
        </p:spPr>
        <p:txBody>
          <a:bodyPr anchor="t"/>
          <a:lstStyle>
            <a:lvl1pPr algn="ctr" rtl="0">
              <a:buNone/>
              <a:defRPr sz="1600" baseline="0">
                <a:solidFill>
                  <a:schemeClr val="tx1">
                    <a:lumMod val="75000"/>
                    <a:lumOff val="25000"/>
                  </a:schemeClr>
                </a:solidFill>
              </a:defRPr>
            </a:lvl1pPr>
          </a:lstStyle>
          <a:p>
            <a:r>
              <a:rPr lang="en-US" dirty="0"/>
              <a:t>Click to insert your image here !</a:t>
            </a:r>
          </a:p>
        </p:txBody>
      </p:sp>
      <p:sp>
        <p:nvSpPr>
          <p:cNvPr id="16" name="Picture Placeholder 6"/>
          <p:cNvSpPr>
            <a:spLocks noGrp="1"/>
          </p:cNvSpPr>
          <p:nvPr>
            <p:ph type="pic" sz="quarter" idx="12" hasCustomPrompt="1"/>
          </p:nvPr>
        </p:nvSpPr>
        <p:spPr>
          <a:xfrm>
            <a:off x="4344776" y="1438846"/>
            <a:ext cx="3647921" cy="4908909"/>
          </a:xfrm>
          <a:prstGeom prst="rect">
            <a:avLst/>
          </a:prstGeom>
        </p:spPr>
        <p:txBody>
          <a:bodyPr anchor="t"/>
          <a:lstStyle>
            <a:lvl1pPr algn="ctr" rtl="0">
              <a:buNone/>
              <a:defRPr sz="1600" baseline="0">
                <a:solidFill>
                  <a:schemeClr val="tx1">
                    <a:lumMod val="75000"/>
                    <a:lumOff val="25000"/>
                  </a:schemeClr>
                </a:solidFill>
              </a:defRPr>
            </a:lvl1pPr>
          </a:lstStyle>
          <a:p>
            <a:r>
              <a:rPr lang="en-US" dirty="0"/>
              <a:t>Click to insert your image here !</a:t>
            </a:r>
          </a:p>
        </p:txBody>
      </p:sp>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3251810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our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3" name="Picture Placeholder 6"/>
          <p:cNvSpPr>
            <a:spLocks noGrp="1"/>
          </p:cNvSpPr>
          <p:nvPr>
            <p:ph type="pic" sz="quarter" idx="10" hasCustomPrompt="1"/>
          </p:nvPr>
        </p:nvSpPr>
        <p:spPr>
          <a:xfrm>
            <a:off x="121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4" name="Picture Placeholder 6"/>
          <p:cNvSpPr>
            <a:spLocks noGrp="1"/>
          </p:cNvSpPr>
          <p:nvPr>
            <p:ph type="pic" sz="quarter" idx="14" hasCustomPrompt="1"/>
          </p:nvPr>
        </p:nvSpPr>
        <p:spPr>
          <a:xfrm>
            <a:off x="3169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5" name="Picture Placeholder 6"/>
          <p:cNvSpPr>
            <a:spLocks noGrp="1"/>
          </p:cNvSpPr>
          <p:nvPr>
            <p:ph type="pic" sz="quarter" idx="15" hasCustomPrompt="1"/>
          </p:nvPr>
        </p:nvSpPr>
        <p:spPr>
          <a:xfrm>
            <a:off x="6217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6" name="Picture Placeholder 6"/>
          <p:cNvSpPr>
            <a:spLocks noGrp="1"/>
          </p:cNvSpPr>
          <p:nvPr>
            <p:ph type="pic" sz="quarter" idx="16" hasCustomPrompt="1"/>
          </p:nvPr>
        </p:nvSpPr>
        <p:spPr>
          <a:xfrm>
            <a:off x="9265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204507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our Pictures 02">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9" name="Picture Placeholder 6"/>
          <p:cNvSpPr>
            <a:spLocks noGrp="1"/>
          </p:cNvSpPr>
          <p:nvPr>
            <p:ph type="pic" sz="quarter" idx="10" hasCustomPrompt="1"/>
          </p:nvPr>
        </p:nvSpPr>
        <p:spPr>
          <a:xfrm>
            <a:off x="475894" y="1201531"/>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0" name="Picture Placeholder 6"/>
          <p:cNvSpPr>
            <a:spLocks noGrp="1"/>
          </p:cNvSpPr>
          <p:nvPr>
            <p:ph type="pic" sz="quarter" idx="14" hasCustomPrompt="1"/>
          </p:nvPr>
        </p:nvSpPr>
        <p:spPr>
          <a:xfrm>
            <a:off x="4361234" y="1201531"/>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1" name="Picture Placeholder 6"/>
          <p:cNvSpPr>
            <a:spLocks noGrp="1"/>
          </p:cNvSpPr>
          <p:nvPr>
            <p:ph type="pic" sz="quarter" idx="15" hasCustomPrompt="1"/>
          </p:nvPr>
        </p:nvSpPr>
        <p:spPr>
          <a:xfrm>
            <a:off x="8241795" y="1201531"/>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2" name="Picture Placeholder 6"/>
          <p:cNvSpPr>
            <a:spLocks noGrp="1"/>
          </p:cNvSpPr>
          <p:nvPr>
            <p:ph type="pic" sz="quarter" idx="16" hasCustomPrompt="1"/>
          </p:nvPr>
        </p:nvSpPr>
        <p:spPr>
          <a:xfrm>
            <a:off x="475894" y="3806159"/>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3" name="Picture Placeholder 6"/>
          <p:cNvSpPr>
            <a:spLocks noGrp="1"/>
          </p:cNvSpPr>
          <p:nvPr>
            <p:ph type="pic" sz="quarter" idx="17" hasCustomPrompt="1"/>
          </p:nvPr>
        </p:nvSpPr>
        <p:spPr>
          <a:xfrm>
            <a:off x="8241795" y="3806159"/>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4" name="Picture Placeholder 6"/>
          <p:cNvSpPr>
            <a:spLocks noGrp="1"/>
          </p:cNvSpPr>
          <p:nvPr>
            <p:ph type="pic" sz="quarter" idx="18" hasCustomPrompt="1"/>
          </p:nvPr>
        </p:nvSpPr>
        <p:spPr>
          <a:xfrm>
            <a:off x="4361234" y="3806159"/>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850580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3 Images">
    <p:spTree>
      <p:nvGrpSpPr>
        <p:cNvPr id="1" name=""/>
        <p:cNvGrpSpPr/>
        <p:nvPr/>
      </p:nvGrpSpPr>
      <p:grpSpPr>
        <a:xfrm>
          <a:off x="0" y="0"/>
          <a:ext cx="0" cy="0"/>
          <a:chOff x="0" y="0"/>
          <a:chExt cx="0" cy="0"/>
        </a:xfrm>
      </p:grpSpPr>
      <p:sp>
        <p:nvSpPr>
          <p:cNvPr id="12" name="Picture Placeholder 6"/>
          <p:cNvSpPr>
            <a:spLocks noGrp="1"/>
          </p:cNvSpPr>
          <p:nvPr>
            <p:ph type="pic" sz="quarter" idx="10" hasCustomPrompt="1"/>
          </p:nvPr>
        </p:nvSpPr>
        <p:spPr>
          <a:xfrm>
            <a:off x="296334" y="215900"/>
            <a:ext cx="5880100" cy="6426200"/>
          </a:xfrm>
          <a:prstGeom prst="round1Rect">
            <a:avLst>
              <a:gd name="adj" fmla="val 5318"/>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3" name="Picture Placeholder 6"/>
          <p:cNvSpPr>
            <a:spLocks noGrp="1"/>
          </p:cNvSpPr>
          <p:nvPr>
            <p:ph type="pic" sz="quarter" idx="11" hasCustomPrompt="1"/>
          </p:nvPr>
        </p:nvSpPr>
        <p:spPr>
          <a:xfrm>
            <a:off x="6406867" y="216720"/>
            <a:ext cx="5488240" cy="4518040"/>
          </a:xfrm>
          <a:prstGeom prst="round1Rect">
            <a:avLst>
              <a:gd name="adj" fmla="val 644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4" name="Picture Placeholder 6"/>
          <p:cNvSpPr>
            <a:spLocks noGrp="1"/>
          </p:cNvSpPr>
          <p:nvPr>
            <p:ph type="pic" sz="quarter" idx="12" hasCustomPrompt="1"/>
          </p:nvPr>
        </p:nvSpPr>
        <p:spPr>
          <a:xfrm>
            <a:off x="6406865" y="4978885"/>
            <a:ext cx="5488240" cy="1662384"/>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45282048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 Images">
    <p:spTree>
      <p:nvGrpSpPr>
        <p:cNvPr id="1" name=""/>
        <p:cNvGrpSpPr/>
        <p:nvPr/>
      </p:nvGrpSpPr>
      <p:grpSpPr>
        <a:xfrm>
          <a:off x="0" y="0"/>
          <a:ext cx="0" cy="0"/>
          <a:chOff x="0" y="0"/>
          <a:chExt cx="0" cy="0"/>
        </a:xfrm>
      </p:grpSpPr>
      <p:sp>
        <p:nvSpPr>
          <p:cNvPr id="6" name="Picture Placeholder 6"/>
          <p:cNvSpPr>
            <a:spLocks noGrp="1"/>
          </p:cNvSpPr>
          <p:nvPr>
            <p:ph type="pic" sz="quarter" idx="13" hasCustomPrompt="1"/>
          </p:nvPr>
        </p:nvSpPr>
        <p:spPr>
          <a:xfrm>
            <a:off x="296333" y="215900"/>
            <a:ext cx="5646048" cy="4518040"/>
          </a:xfrm>
          <a:prstGeom prst="round1Rect">
            <a:avLst>
              <a:gd name="adj" fmla="val 644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7" name="Picture Placeholder 6"/>
          <p:cNvSpPr>
            <a:spLocks noGrp="1"/>
          </p:cNvSpPr>
          <p:nvPr>
            <p:ph type="pic" sz="quarter" idx="14" hasCustomPrompt="1"/>
          </p:nvPr>
        </p:nvSpPr>
        <p:spPr>
          <a:xfrm>
            <a:off x="296333" y="4978885"/>
            <a:ext cx="5646048" cy="1662384"/>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8" name="Picture Placeholder 6"/>
          <p:cNvSpPr>
            <a:spLocks noGrp="1"/>
          </p:cNvSpPr>
          <p:nvPr>
            <p:ph type="pic" sz="quarter" idx="15" hasCustomPrompt="1"/>
          </p:nvPr>
        </p:nvSpPr>
        <p:spPr>
          <a:xfrm>
            <a:off x="6249619" y="215900"/>
            <a:ext cx="5646048" cy="4518040"/>
          </a:xfrm>
          <a:prstGeom prst="round1Rect">
            <a:avLst>
              <a:gd name="adj" fmla="val 644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9" name="Picture Placeholder 6"/>
          <p:cNvSpPr>
            <a:spLocks noGrp="1"/>
          </p:cNvSpPr>
          <p:nvPr>
            <p:ph type="pic" sz="quarter" idx="16" hasCustomPrompt="1"/>
          </p:nvPr>
        </p:nvSpPr>
        <p:spPr>
          <a:xfrm>
            <a:off x="6249619" y="4978885"/>
            <a:ext cx="5646048" cy="1662384"/>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429401730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Portfolio">
    <p:spTree>
      <p:nvGrpSpPr>
        <p:cNvPr id="1" name=""/>
        <p:cNvGrpSpPr/>
        <p:nvPr/>
      </p:nvGrpSpPr>
      <p:grpSpPr>
        <a:xfrm>
          <a:off x="0" y="0"/>
          <a:ext cx="0" cy="0"/>
          <a:chOff x="0" y="0"/>
          <a:chExt cx="0" cy="0"/>
        </a:xfrm>
      </p:grpSpPr>
      <p:sp>
        <p:nvSpPr>
          <p:cNvPr id="26" name="Picture Placeholder 6"/>
          <p:cNvSpPr>
            <a:spLocks noGrp="1"/>
          </p:cNvSpPr>
          <p:nvPr>
            <p:ph type="pic" sz="quarter" idx="10" hasCustomPrompt="1"/>
          </p:nvPr>
        </p:nvSpPr>
        <p:spPr>
          <a:xfrm>
            <a:off x="487251" y="3625657"/>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7" name="Picture Placeholder 6"/>
          <p:cNvSpPr>
            <a:spLocks noGrp="1"/>
          </p:cNvSpPr>
          <p:nvPr>
            <p:ph type="pic" sz="quarter" idx="11" hasCustomPrompt="1"/>
          </p:nvPr>
        </p:nvSpPr>
        <p:spPr>
          <a:xfrm>
            <a:off x="3343837" y="1438845"/>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8" name="Picture Placeholder 6"/>
          <p:cNvSpPr>
            <a:spLocks noGrp="1"/>
          </p:cNvSpPr>
          <p:nvPr>
            <p:ph type="pic" sz="quarter" idx="12" hasCustomPrompt="1"/>
          </p:nvPr>
        </p:nvSpPr>
        <p:spPr>
          <a:xfrm>
            <a:off x="6171142" y="3625657"/>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9" name="Picture Placeholder 6"/>
          <p:cNvSpPr>
            <a:spLocks noGrp="1"/>
          </p:cNvSpPr>
          <p:nvPr>
            <p:ph type="pic" sz="quarter" idx="13" hasCustomPrompt="1"/>
          </p:nvPr>
        </p:nvSpPr>
        <p:spPr>
          <a:xfrm>
            <a:off x="9013086" y="1438845"/>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2" name="Down Arrow Callout 11"/>
          <p:cNvSpPr/>
          <p:nvPr userDrawn="1"/>
        </p:nvSpPr>
        <p:spPr>
          <a:xfrm>
            <a:off x="487249" y="1423918"/>
            <a:ext cx="2677296" cy="2662500"/>
          </a:xfrm>
          <a:prstGeom prst="downArrowCallout">
            <a:avLst>
              <a:gd name="adj1" fmla="val 23554"/>
              <a:gd name="adj2" fmla="val 10346"/>
              <a:gd name="adj3" fmla="val 10003"/>
              <a:gd name="adj4" fmla="val 89997"/>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endParaRPr lang="en-US" sz="5867" dirty="0">
              <a:solidFill>
                <a:prstClr val="white"/>
              </a:solidFill>
              <a:latin typeface="FontAwesome" pitchFamily="2" charset="0"/>
            </a:endParaRPr>
          </a:p>
          <a:p>
            <a:pPr algn="ctr">
              <a:spcBef>
                <a:spcPct val="20000"/>
              </a:spcBef>
              <a:defRPr/>
            </a:pPr>
            <a:endParaRPr lang="en-US" sz="1600" b="1" dirty="0">
              <a:solidFill>
                <a:prstClr val="white">
                  <a:lumMod val="95000"/>
                </a:prstClr>
              </a:solidFill>
            </a:endParaRPr>
          </a:p>
        </p:txBody>
      </p:sp>
      <p:sp>
        <p:nvSpPr>
          <p:cNvPr id="13" name="Up Arrow Callout 12"/>
          <p:cNvSpPr/>
          <p:nvPr userDrawn="1"/>
        </p:nvSpPr>
        <p:spPr>
          <a:xfrm>
            <a:off x="3343835" y="3318325"/>
            <a:ext cx="2677296" cy="2688327"/>
          </a:xfrm>
          <a:prstGeom prst="upArrowCallout">
            <a:avLst>
              <a:gd name="adj1" fmla="val 25000"/>
              <a:gd name="adj2" fmla="val 9346"/>
              <a:gd name="adj3" fmla="val 11156"/>
              <a:gd name="adj4" fmla="val 88844"/>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endParaRPr lang="en-US" sz="5333" dirty="0">
              <a:solidFill>
                <a:prstClr val="white"/>
              </a:solidFill>
              <a:latin typeface="FontAwesome" pitchFamily="2" charset="0"/>
            </a:endParaRPr>
          </a:p>
        </p:txBody>
      </p:sp>
      <p:sp>
        <p:nvSpPr>
          <p:cNvPr id="15" name="Down Arrow Callout 14"/>
          <p:cNvSpPr/>
          <p:nvPr userDrawn="1"/>
        </p:nvSpPr>
        <p:spPr>
          <a:xfrm>
            <a:off x="6171140" y="1423918"/>
            <a:ext cx="2677296" cy="2662500"/>
          </a:xfrm>
          <a:prstGeom prst="downArrowCallout">
            <a:avLst>
              <a:gd name="adj1" fmla="val 23554"/>
              <a:gd name="adj2" fmla="val 10346"/>
              <a:gd name="adj3" fmla="val 10003"/>
              <a:gd name="adj4" fmla="val 89997"/>
            </a:avLst>
          </a:prstGeom>
          <a:solidFill>
            <a:schemeClr val="accent3"/>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r>
              <a:rPr lang="en-US" sz="1333" dirty="0">
                <a:solidFill>
                  <a:prstClr val="white"/>
                </a:solidFill>
              </a:rPr>
              <a:t> </a:t>
            </a:r>
          </a:p>
        </p:txBody>
      </p:sp>
      <p:sp>
        <p:nvSpPr>
          <p:cNvPr id="17" name="Up Arrow Callout 16"/>
          <p:cNvSpPr/>
          <p:nvPr userDrawn="1"/>
        </p:nvSpPr>
        <p:spPr>
          <a:xfrm>
            <a:off x="9013085" y="3318325"/>
            <a:ext cx="2677296" cy="2688327"/>
          </a:xfrm>
          <a:prstGeom prst="upArrowCallout">
            <a:avLst>
              <a:gd name="adj1" fmla="val 25000"/>
              <a:gd name="adj2" fmla="val 9346"/>
              <a:gd name="adj3" fmla="val 11156"/>
              <a:gd name="adj4" fmla="val 88844"/>
            </a:avLst>
          </a:prstGeom>
          <a:solidFill>
            <a:schemeClr val="accent4"/>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br>
              <a:rPr lang="en-US" sz="8000" dirty="0">
                <a:solidFill>
                  <a:prstClr val="white"/>
                </a:solidFill>
                <a:latin typeface="FontAwesome" pitchFamily="2" charset="0"/>
              </a:rPr>
            </a:br>
            <a:endParaRPr lang="en-US" sz="1600" b="1" dirty="0">
              <a:solidFill>
                <a:prstClr val="white">
                  <a:lumMod val="95000"/>
                </a:prstClr>
              </a:solidFill>
            </a:endParaRPr>
          </a:p>
        </p:txBody>
      </p:sp>
      <p:sp>
        <p:nvSpPr>
          <p:cNvPr id="30" name="Flowchart: Off-page Connector 29"/>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31" name="Slide Number Placeholder 4"/>
          <p:cNvSpPr>
            <a:spLocks noGrp="1"/>
          </p:cNvSpPr>
          <p:nvPr>
            <p:ph type="sldNum" sz="quarter" idx="14"/>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32"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33"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408405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par>
                                <p:cTn id="9" presetID="2" presetClass="entr" presetSubtype="4" accel="50000" decel="5000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1" accel="50000" decel="50000" fill="hold" grpId="0" nodeType="after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0-#ppt_h/2"/>
                                          </p:val>
                                        </p:tav>
                                        <p:tav tm="100000">
                                          <p:val>
                                            <p:strVal val="#ppt_y"/>
                                          </p:val>
                                        </p:tav>
                                      </p:tavLst>
                                    </p:anim>
                                  </p:childTnLst>
                                </p:cTn>
                              </p:par>
                              <p:par>
                                <p:cTn id="18" presetID="2" presetClass="entr" presetSubtype="4" accel="50000" decel="5000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ppt_x"/>
                                          </p:val>
                                        </p:tav>
                                        <p:tav tm="100000">
                                          <p:val>
                                            <p:strVal val="#ppt_x"/>
                                          </p:val>
                                        </p:tav>
                                      </p:tavLst>
                                    </p:anim>
                                    <p:anim calcmode="lin" valueType="num">
                                      <p:cBhvr additive="base">
                                        <p:cTn id="21" dur="500" fill="hold"/>
                                        <p:tgtEl>
                                          <p:spTgt spid="17"/>
                                        </p:tgtEl>
                                        <p:attrNameLst>
                                          <p:attrName>ppt_y</p:attrName>
                                        </p:attrNameLst>
                                      </p:cBhvr>
                                      <p:tavLst>
                                        <p:tav tm="0">
                                          <p:val>
                                            <p:strVal val="1+#ppt_h/2"/>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anim calcmode="lin" valueType="num">
                                      <p:cBhvr>
                                        <p:cTn id="25" dur="500" fill="hold"/>
                                        <p:tgtEl>
                                          <p:spTgt spid="32"/>
                                        </p:tgtEl>
                                        <p:attrNameLst>
                                          <p:attrName>ppt_x</p:attrName>
                                        </p:attrNameLst>
                                      </p:cBhvr>
                                      <p:tavLst>
                                        <p:tav tm="0">
                                          <p:val>
                                            <p:strVal val="#ppt_x"/>
                                          </p:val>
                                        </p:tav>
                                        <p:tav tm="100000">
                                          <p:val>
                                            <p:strVal val="#ppt_x"/>
                                          </p:val>
                                        </p:tav>
                                      </p:tavLst>
                                    </p:anim>
                                    <p:anim calcmode="lin" valueType="num">
                                      <p:cBhvr>
                                        <p:cTn id="26" dur="500" fill="hold"/>
                                        <p:tgtEl>
                                          <p:spTgt spid="32"/>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33">
                                            <p:txEl>
                                              <p:pRg st="0" end="0"/>
                                            </p:txEl>
                                          </p:spTgt>
                                        </p:tgtEl>
                                        <p:attrNameLst>
                                          <p:attrName>style.visibility</p:attrName>
                                        </p:attrNameLst>
                                      </p:cBhvr>
                                      <p:to>
                                        <p:strVal val="visible"/>
                                      </p:to>
                                    </p:set>
                                    <p:animEffect transition="in" filter="fade">
                                      <p:cBhvr>
                                        <p:cTn id="30" dur="500"/>
                                        <p:tgtEl>
                                          <p:spTgt spid="3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5" grpId="0" animBg="1"/>
      <p:bldP spid="17" grpId="0" animBg="1"/>
      <p:bldP spid="32" grpId="0"/>
      <p:bldP spid="33" grpId="0" build="p">
        <p:tmplLst>
          <p:tmpl lvl="1">
            <p:tnLst>
              <p:par>
                <p:cTn presetID="10"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One Picture with three Columes">
    <p:spTree>
      <p:nvGrpSpPr>
        <p:cNvPr id="1" name=""/>
        <p:cNvGrpSpPr/>
        <p:nvPr/>
      </p:nvGrpSpPr>
      <p:grpSpPr>
        <a:xfrm>
          <a:off x="0" y="0"/>
          <a:ext cx="0" cy="0"/>
          <a:chOff x="0" y="0"/>
          <a:chExt cx="0" cy="0"/>
        </a:xfrm>
      </p:grpSpPr>
      <p:sp>
        <p:nvSpPr>
          <p:cNvPr id="30" name="Flowchart: Off-page Connector 29"/>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31" name="Slide Number Placeholder 4"/>
          <p:cNvSpPr>
            <a:spLocks noGrp="1"/>
          </p:cNvSpPr>
          <p:nvPr>
            <p:ph type="sldNum" sz="quarter" idx="14"/>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32"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33"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14" name="Down Arrow Callout 13"/>
          <p:cNvSpPr/>
          <p:nvPr userDrawn="1"/>
        </p:nvSpPr>
        <p:spPr>
          <a:xfrm>
            <a:off x="6193251" y="1662388"/>
            <a:ext cx="2472192" cy="4301321"/>
          </a:xfrm>
          <a:prstGeom prst="downArrowCallout">
            <a:avLst>
              <a:gd name="adj1" fmla="val 25000"/>
              <a:gd name="adj2" fmla="val 6698"/>
              <a:gd name="adj3" fmla="val 4369"/>
              <a:gd name="adj4" fmla="val 97489"/>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6" name="Down Arrow Callout 15"/>
          <p:cNvSpPr/>
          <p:nvPr userDrawn="1"/>
        </p:nvSpPr>
        <p:spPr>
          <a:xfrm>
            <a:off x="3539660" y="1662388"/>
            <a:ext cx="2472192" cy="4301321"/>
          </a:xfrm>
          <a:prstGeom prst="downArrowCallout">
            <a:avLst>
              <a:gd name="adj1" fmla="val 25000"/>
              <a:gd name="adj2" fmla="val 6698"/>
              <a:gd name="adj3" fmla="val 4369"/>
              <a:gd name="adj4" fmla="val 97489"/>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9" name="Down Arrow Callout 18"/>
          <p:cNvSpPr/>
          <p:nvPr userDrawn="1"/>
        </p:nvSpPr>
        <p:spPr>
          <a:xfrm>
            <a:off x="8846843" y="1662388"/>
            <a:ext cx="2472192" cy="4301321"/>
          </a:xfrm>
          <a:prstGeom prst="downArrowCallout">
            <a:avLst>
              <a:gd name="adj1" fmla="val 25000"/>
              <a:gd name="adj2" fmla="val 6698"/>
              <a:gd name="adj3" fmla="val 4369"/>
              <a:gd name="adj4" fmla="val 97489"/>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21" name="Picture Placeholder 6"/>
          <p:cNvSpPr>
            <a:spLocks noGrp="1"/>
          </p:cNvSpPr>
          <p:nvPr>
            <p:ph type="pic" sz="quarter" idx="15" hasCustomPrompt="1"/>
          </p:nvPr>
        </p:nvSpPr>
        <p:spPr>
          <a:xfrm>
            <a:off x="886069" y="1662386"/>
            <a:ext cx="2472192" cy="4301321"/>
          </a:xfrm>
          <a:prstGeom prst="downArrowCallout">
            <a:avLst>
              <a:gd name="adj1" fmla="val 26120"/>
              <a:gd name="adj2" fmla="val 6382"/>
              <a:gd name="adj3" fmla="val 5273"/>
              <a:gd name="adj4" fmla="val 96969"/>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835097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anim calcmode="lin" valueType="num">
                                      <p:cBhvr>
                                        <p:cTn id="8" dur="500" fill="hold"/>
                                        <p:tgtEl>
                                          <p:spTgt spid="32"/>
                                        </p:tgtEl>
                                        <p:attrNameLst>
                                          <p:attrName>ppt_x</p:attrName>
                                        </p:attrNameLst>
                                      </p:cBhvr>
                                      <p:tavLst>
                                        <p:tav tm="0">
                                          <p:val>
                                            <p:strVal val="#ppt_x"/>
                                          </p:val>
                                        </p:tav>
                                        <p:tav tm="100000">
                                          <p:val>
                                            <p:strVal val="#ppt_x"/>
                                          </p:val>
                                        </p:tav>
                                      </p:tavLst>
                                    </p:anim>
                                    <p:anim calcmode="lin" valueType="num">
                                      <p:cBhvr>
                                        <p:cTn id="9" dur="500" fill="hold"/>
                                        <p:tgtEl>
                                          <p:spTgt spid="3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3">
                                            <p:txEl>
                                              <p:pRg st="0" end="0"/>
                                            </p:txEl>
                                          </p:spTgt>
                                        </p:tgtEl>
                                        <p:attrNameLst>
                                          <p:attrName>style.visibility</p:attrName>
                                        </p:attrNameLst>
                                      </p:cBhvr>
                                      <p:to>
                                        <p:strVal val="visible"/>
                                      </p:to>
                                    </p:set>
                                    <p:animEffect transition="in" filter="fade">
                                      <p:cBhvr>
                                        <p:cTn id="13" dur="500"/>
                                        <p:tgtEl>
                                          <p:spTgt spid="33">
                                            <p:txEl>
                                              <p:pRg st="0" end="0"/>
                                            </p:txEl>
                                          </p:spTgt>
                                        </p:tgtEl>
                                      </p:cBhvr>
                                    </p:animEffect>
                                  </p:childTnLst>
                                </p:cTn>
                              </p:par>
                            </p:childTnLst>
                          </p:cTn>
                        </p:par>
                        <p:par>
                          <p:cTn id="14" fill="hold">
                            <p:stCondLst>
                              <p:cond delay="1000"/>
                            </p:stCondLst>
                            <p:childTnLst>
                              <p:par>
                                <p:cTn id="15" presetID="2" presetClass="entr" presetSubtype="4" accel="50000" decel="50000"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ppt_x"/>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50000" decel="50000"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500" fill="hold"/>
                                        <p:tgtEl>
                                          <p:spTgt spid="14"/>
                                        </p:tgtEl>
                                        <p:attrNameLst>
                                          <p:attrName>ppt_x</p:attrName>
                                        </p:attrNameLst>
                                      </p:cBhvr>
                                      <p:tavLst>
                                        <p:tav tm="0">
                                          <p:val>
                                            <p:strVal val="#ppt_x"/>
                                          </p:val>
                                        </p:tav>
                                        <p:tav tm="100000">
                                          <p:val>
                                            <p:strVal val="#ppt_x"/>
                                          </p:val>
                                        </p:tav>
                                      </p:tavLst>
                                    </p:anim>
                                    <p:anim calcmode="lin" valueType="num">
                                      <p:cBhvr additive="base">
                                        <p:cTn id="23" dur="500" fill="hold"/>
                                        <p:tgtEl>
                                          <p:spTgt spid="1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accel="50000" decel="50000"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500" fill="hold"/>
                                        <p:tgtEl>
                                          <p:spTgt spid="19"/>
                                        </p:tgtEl>
                                        <p:attrNameLst>
                                          <p:attrName>ppt_x</p:attrName>
                                        </p:attrNameLst>
                                      </p:cBhvr>
                                      <p:tavLst>
                                        <p:tav tm="0">
                                          <p:val>
                                            <p:strVal val="#ppt_x"/>
                                          </p:val>
                                        </p:tav>
                                        <p:tav tm="100000">
                                          <p:val>
                                            <p:strVal val="#ppt_x"/>
                                          </p:val>
                                        </p:tav>
                                      </p:tavLst>
                                    </p:anim>
                                    <p:anim calcmode="lin" valueType="num">
                                      <p:cBhvr additive="base">
                                        <p:cTn id="2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build="p">
        <p:tmplLst>
          <p:tmpl lvl="1">
            <p:tnLst>
              <p:par>
                <p:cTn presetID="10"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14" grpId="0" animBg="1"/>
      <p:bldP spid="16" grpId="0" animBg="1"/>
      <p:bldP spid="19" grpId="0" animBg="1"/>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wo Culome With Picture">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8" name="Picture Placeholder 6"/>
          <p:cNvSpPr>
            <a:spLocks noGrp="1"/>
          </p:cNvSpPr>
          <p:nvPr>
            <p:ph type="pic" sz="quarter" idx="10" hasCustomPrompt="1"/>
          </p:nvPr>
        </p:nvSpPr>
        <p:spPr>
          <a:xfrm>
            <a:off x="896091" y="1448890"/>
            <a:ext cx="4913419" cy="3072372"/>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9" name="Picture Placeholder 6"/>
          <p:cNvSpPr>
            <a:spLocks noGrp="1"/>
          </p:cNvSpPr>
          <p:nvPr>
            <p:ph type="pic" sz="quarter" idx="14" hasCustomPrompt="1"/>
          </p:nvPr>
        </p:nvSpPr>
        <p:spPr>
          <a:xfrm>
            <a:off x="6385667" y="1445657"/>
            <a:ext cx="4910243" cy="307560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2540839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ree Blank With Footer">
    <p:spTree>
      <p:nvGrpSpPr>
        <p:cNvPr id="1" name=""/>
        <p:cNvGrpSpPr/>
        <p:nvPr/>
      </p:nvGrpSpPr>
      <p:grpSpPr>
        <a:xfrm>
          <a:off x="0" y="0"/>
          <a:ext cx="0" cy="0"/>
          <a:chOff x="0" y="0"/>
          <a:chExt cx="0" cy="0"/>
        </a:xfrm>
      </p:grpSpPr>
      <p:sp>
        <p:nvSpPr>
          <p:cNvPr id="5" name="Flowchart: Off-page Connector 4"/>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6" name="Slide Number Placeholder 4"/>
          <p:cNvSpPr>
            <a:spLocks noGrp="1"/>
          </p:cNvSpPr>
          <p:nvPr>
            <p:ph type="sldNum" sz="quarter" idx="12"/>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Tree>
    <p:extLst>
      <p:ext uri="{BB962C8B-B14F-4D97-AF65-F5344CB8AC3E}">
        <p14:creationId xmlns:p14="http://schemas.microsoft.com/office/powerpoint/2010/main" val="139757574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Free Blank With Footer">
    <p:spTree>
      <p:nvGrpSpPr>
        <p:cNvPr id="1" name=""/>
        <p:cNvGrpSpPr/>
        <p:nvPr/>
      </p:nvGrpSpPr>
      <p:grpSpPr>
        <a:xfrm>
          <a:off x="0" y="0"/>
          <a:ext cx="0" cy="0"/>
          <a:chOff x="0" y="0"/>
          <a:chExt cx="0" cy="0"/>
        </a:xfrm>
      </p:grpSpPr>
      <p:sp>
        <p:nvSpPr>
          <p:cNvPr id="7" name="Flowchart: Off-page Connector 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4" name="Slide Number Placeholder 4"/>
          <p:cNvSpPr>
            <a:spLocks noGrp="1"/>
          </p:cNvSpPr>
          <p:nvPr>
            <p:ph type="sldNum" sz="quarter" idx="12"/>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5"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256979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Slide 03">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Picture Placeholder 6"/>
          <p:cNvSpPr>
            <a:spLocks noGrp="1"/>
          </p:cNvSpPr>
          <p:nvPr>
            <p:ph type="pic" sz="quarter" idx="15"/>
          </p:nvPr>
        </p:nvSpPr>
        <p:spPr>
          <a:xfrm>
            <a:off x="900057" y="1777294"/>
            <a:ext cx="3244279" cy="3260313"/>
          </a:xfrm>
          <a:prstGeom prst="roundRect">
            <a:avLst>
              <a:gd name="adj" fmla="val 8446"/>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136137880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4_Free Blank With Footer">
    <p:spTree>
      <p:nvGrpSpPr>
        <p:cNvPr id="1" name=""/>
        <p:cNvGrpSpPr/>
        <p:nvPr/>
      </p:nvGrpSpPr>
      <p:grpSpPr>
        <a:xfrm>
          <a:off x="0" y="0"/>
          <a:ext cx="0" cy="0"/>
          <a:chOff x="0" y="0"/>
          <a:chExt cx="0" cy="0"/>
        </a:xfrm>
      </p:grpSpPr>
      <p:sp>
        <p:nvSpPr>
          <p:cNvPr id="7" name="Flowchart: Off-page Connector 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4" name="Slide Number Placeholder 4"/>
          <p:cNvSpPr>
            <a:spLocks noGrp="1"/>
          </p:cNvSpPr>
          <p:nvPr>
            <p:ph type="sldNum" sz="quarter" idx="12"/>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5" name="Title 1"/>
          <p:cNvSpPr>
            <a:spLocks noGrp="1"/>
          </p:cNvSpPr>
          <p:nvPr>
            <p:ph type="title" hasCustomPrompt="1"/>
          </p:nvPr>
        </p:nvSpPr>
        <p:spPr>
          <a:xfrm>
            <a:off x="3791720" y="541356"/>
            <a:ext cx="7518400" cy="471365"/>
          </a:xfrm>
          <a:prstGeom prst="rect">
            <a:avLst/>
          </a:prstGeom>
        </p:spPr>
        <p:txBody>
          <a:bodyPr wrap="none" lIns="0" tIns="0" rIns="0" bIns="0" anchor="ctr">
            <a:noAutofit/>
          </a:bodyPr>
          <a:lstStyle>
            <a:lvl1pPr algn="r">
              <a:defRPr sz="2667" b="1" baseline="0">
                <a:solidFill>
                  <a:schemeClr val="tx1">
                    <a:lumMod val="90000"/>
                    <a:lumOff val="10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5823720" y="1010678"/>
            <a:ext cx="5486400" cy="267661"/>
          </a:xfrm>
          <a:prstGeom prst="rect">
            <a:avLst/>
          </a:prstGeom>
        </p:spPr>
        <p:txBody>
          <a:bodyPr wrap="square" lIns="0" tIns="0" rIns="0" bIns="0" anchor="ctr">
            <a:noAutofit/>
          </a:bodyPr>
          <a:lstStyle>
            <a:lvl1pPr marL="0" indent="0" algn="r">
              <a:buNone/>
              <a:defRPr sz="14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3351517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Free Blank With Footer">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2547503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Fre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34112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ullScreen Picture">
    <p:spTree>
      <p:nvGrpSpPr>
        <p:cNvPr id="1" name=""/>
        <p:cNvGrpSpPr/>
        <p:nvPr/>
      </p:nvGrpSpPr>
      <p:grpSpPr>
        <a:xfrm>
          <a:off x="0" y="0"/>
          <a:ext cx="0" cy="0"/>
          <a:chOff x="0" y="0"/>
          <a:chExt cx="0" cy="0"/>
        </a:xfrm>
      </p:grpSpPr>
      <p:sp>
        <p:nvSpPr>
          <p:cNvPr id="2" name="Picture Placeholder 6"/>
          <p:cNvSpPr>
            <a:spLocks noGrp="1"/>
          </p:cNvSpPr>
          <p:nvPr>
            <p:ph type="pic" sz="quarter" idx="10" hasCustomPrompt="1"/>
          </p:nvPr>
        </p:nvSpPr>
        <p:spPr>
          <a:xfrm>
            <a:off x="0" y="0"/>
            <a:ext cx="12192000" cy="6858000"/>
          </a:xfrm>
          <a:prstGeom prst="rect">
            <a:avLst/>
          </a:prstGeom>
        </p:spPr>
        <p:txBody>
          <a:bodyPr anchor="b"/>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2431658613"/>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op Smal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2" name="Picture Placeholder 6"/>
          <p:cNvSpPr>
            <a:spLocks noGrp="1"/>
          </p:cNvSpPr>
          <p:nvPr>
            <p:ph type="pic" sz="quarter" idx="14" hasCustomPrompt="1"/>
          </p:nvPr>
        </p:nvSpPr>
        <p:spPr>
          <a:xfrm>
            <a:off x="5188321" y="1676728"/>
            <a:ext cx="1815163" cy="1814739"/>
          </a:xfrm>
          <a:prstGeom prst="ellipse">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4" name="Picture Placeholder 6"/>
          <p:cNvSpPr>
            <a:spLocks noGrp="1"/>
          </p:cNvSpPr>
          <p:nvPr>
            <p:ph type="pic" sz="quarter" idx="10" hasCustomPrompt="1"/>
          </p:nvPr>
        </p:nvSpPr>
        <p:spPr>
          <a:xfrm>
            <a:off x="0" y="1"/>
            <a:ext cx="12191997" cy="258409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64865254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5" name="Picture Placeholder 6"/>
          <p:cNvSpPr>
            <a:spLocks noGrp="1"/>
          </p:cNvSpPr>
          <p:nvPr>
            <p:ph type="pic" sz="quarter" idx="14"/>
          </p:nvPr>
        </p:nvSpPr>
        <p:spPr>
          <a:xfrm>
            <a:off x="1072707" y="1777295"/>
            <a:ext cx="1989629" cy="1989165"/>
          </a:xfrm>
          <a:prstGeom prst="ellipse">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6" name="Picture Placeholder 6"/>
          <p:cNvSpPr>
            <a:spLocks noGrp="1"/>
          </p:cNvSpPr>
          <p:nvPr>
            <p:ph type="pic" sz="quarter" idx="15"/>
          </p:nvPr>
        </p:nvSpPr>
        <p:spPr>
          <a:xfrm>
            <a:off x="3687191" y="1777295"/>
            <a:ext cx="1989629" cy="1989165"/>
          </a:xfrm>
          <a:prstGeom prst="ellipse">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6"/>
          </p:nvPr>
        </p:nvSpPr>
        <p:spPr>
          <a:xfrm>
            <a:off x="6378022" y="1777295"/>
            <a:ext cx="1989629" cy="1989165"/>
          </a:xfrm>
          <a:prstGeom prst="ellipse">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7"/>
          </p:nvPr>
        </p:nvSpPr>
        <p:spPr>
          <a:xfrm>
            <a:off x="9054524" y="1777295"/>
            <a:ext cx="1989629" cy="1989165"/>
          </a:xfrm>
          <a:prstGeom prst="ellipse">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139549251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eam Slide 02">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5" name="Picture Placeholder 6"/>
          <p:cNvSpPr>
            <a:spLocks noGrp="1"/>
          </p:cNvSpPr>
          <p:nvPr>
            <p:ph type="pic" sz="quarter" idx="14"/>
          </p:nvPr>
        </p:nvSpPr>
        <p:spPr>
          <a:xfrm>
            <a:off x="1072707" y="1777295"/>
            <a:ext cx="1989629" cy="1989165"/>
          </a:xfrm>
          <a:prstGeom prst="roundRect">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6" name="Picture Placeholder 6"/>
          <p:cNvSpPr>
            <a:spLocks noGrp="1"/>
          </p:cNvSpPr>
          <p:nvPr>
            <p:ph type="pic" sz="quarter" idx="15"/>
          </p:nvPr>
        </p:nvSpPr>
        <p:spPr>
          <a:xfrm>
            <a:off x="3687191" y="1777295"/>
            <a:ext cx="1989629" cy="1989165"/>
          </a:xfrm>
          <a:prstGeom prst="roundRect">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6"/>
          </p:nvPr>
        </p:nvSpPr>
        <p:spPr>
          <a:xfrm>
            <a:off x="6378022" y="1777295"/>
            <a:ext cx="1989629" cy="1989165"/>
          </a:xfrm>
          <a:prstGeom prst="roundRect">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7"/>
          </p:nvPr>
        </p:nvSpPr>
        <p:spPr>
          <a:xfrm>
            <a:off x="9054524" y="1777295"/>
            <a:ext cx="1989629" cy="1989165"/>
          </a:xfrm>
          <a:prstGeom prst="roundRect">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124376387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eam Slide 03">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Picture Placeholder 6"/>
          <p:cNvSpPr>
            <a:spLocks noGrp="1"/>
          </p:cNvSpPr>
          <p:nvPr>
            <p:ph type="pic" sz="quarter" idx="15"/>
          </p:nvPr>
        </p:nvSpPr>
        <p:spPr>
          <a:xfrm>
            <a:off x="900057" y="1777294"/>
            <a:ext cx="3244279" cy="3260313"/>
          </a:xfrm>
          <a:prstGeom prst="roundRect">
            <a:avLst>
              <a:gd name="adj" fmla="val 8446"/>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302585197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eam Slide 04">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2" name="Picture Placeholder 6"/>
          <p:cNvSpPr>
            <a:spLocks noGrp="1"/>
          </p:cNvSpPr>
          <p:nvPr>
            <p:ph type="pic" sz="quarter" idx="14"/>
          </p:nvPr>
        </p:nvSpPr>
        <p:spPr>
          <a:xfrm>
            <a:off x="499380" y="1488610"/>
            <a:ext cx="1806275" cy="1805853"/>
          </a:xfrm>
          <a:prstGeom prst="roundRect">
            <a:avLst>
              <a:gd name="adj" fmla="val 11041"/>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3" name="Picture Placeholder 6"/>
          <p:cNvSpPr>
            <a:spLocks noGrp="1"/>
          </p:cNvSpPr>
          <p:nvPr>
            <p:ph type="pic" sz="quarter" idx="15"/>
          </p:nvPr>
        </p:nvSpPr>
        <p:spPr>
          <a:xfrm>
            <a:off x="2557144" y="1488610"/>
            <a:ext cx="1806275" cy="1805853"/>
          </a:xfrm>
          <a:prstGeom prst="roundRect">
            <a:avLst>
              <a:gd name="adj" fmla="val 13151"/>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4" name="Picture Placeholder 6"/>
          <p:cNvSpPr>
            <a:spLocks noGrp="1"/>
          </p:cNvSpPr>
          <p:nvPr>
            <p:ph type="pic" sz="quarter" idx="16"/>
          </p:nvPr>
        </p:nvSpPr>
        <p:spPr>
          <a:xfrm>
            <a:off x="4614908" y="1488610"/>
            <a:ext cx="1806275" cy="1805853"/>
          </a:xfrm>
          <a:prstGeom prst="roundRect">
            <a:avLst>
              <a:gd name="adj" fmla="val 11744"/>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1" name="Picture Placeholder 6"/>
          <p:cNvSpPr>
            <a:spLocks noGrp="1"/>
          </p:cNvSpPr>
          <p:nvPr>
            <p:ph type="pic" sz="quarter" idx="17"/>
          </p:nvPr>
        </p:nvSpPr>
        <p:spPr>
          <a:xfrm>
            <a:off x="6674923" y="1488610"/>
            <a:ext cx="1806275" cy="1805853"/>
          </a:xfrm>
          <a:prstGeom prst="roundRect">
            <a:avLst>
              <a:gd name="adj" fmla="val 7524"/>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8"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4087114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tmplLst>
          <p:tmpl lvl="1">
            <p:tnLst>
              <p:par>
                <p:cTn presetID="10" presetClass="entr" presetSubtype="0"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am Slide 05">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0" name="Picture Placeholder 6"/>
          <p:cNvSpPr>
            <a:spLocks noGrp="1"/>
          </p:cNvSpPr>
          <p:nvPr>
            <p:ph type="pic" sz="quarter" idx="16"/>
          </p:nvPr>
        </p:nvSpPr>
        <p:spPr>
          <a:xfrm>
            <a:off x="4226225" y="1742904"/>
            <a:ext cx="1806275" cy="1805853"/>
          </a:xfrm>
          <a:prstGeom prst="roundRect">
            <a:avLst>
              <a:gd name="adj" fmla="val 11744"/>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1" name="Picture Placeholder 6"/>
          <p:cNvSpPr>
            <a:spLocks noGrp="1"/>
          </p:cNvSpPr>
          <p:nvPr>
            <p:ph type="pic" sz="quarter" idx="17"/>
          </p:nvPr>
        </p:nvSpPr>
        <p:spPr>
          <a:xfrm>
            <a:off x="6173535" y="1742904"/>
            <a:ext cx="1806275" cy="1805853"/>
          </a:xfrm>
          <a:prstGeom prst="roundRect">
            <a:avLst>
              <a:gd name="adj" fmla="val 7524"/>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6"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7"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898645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Slide 04">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2" name="Picture Placeholder 6"/>
          <p:cNvSpPr>
            <a:spLocks noGrp="1"/>
          </p:cNvSpPr>
          <p:nvPr>
            <p:ph type="pic" sz="quarter" idx="14"/>
          </p:nvPr>
        </p:nvSpPr>
        <p:spPr>
          <a:xfrm>
            <a:off x="499380" y="1488610"/>
            <a:ext cx="1806275" cy="1805853"/>
          </a:xfrm>
          <a:prstGeom prst="roundRect">
            <a:avLst>
              <a:gd name="adj" fmla="val 11041"/>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3" name="Picture Placeholder 6"/>
          <p:cNvSpPr>
            <a:spLocks noGrp="1"/>
          </p:cNvSpPr>
          <p:nvPr>
            <p:ph type="pic" sz="quarter" idx="15"/>
          </p:nvPr>
        </p:nvSpPr>
        <p:spPr>
          <a:xfrm>
            <a:off x="2557144" y="1488610"/>
            <a:ext cx="1806275" cy="1805853"/>
          </a:xfrm>
          <a:prstGeom prst="roundRect">
            <a:avLst>
              <a:gd name="adj" fmla="val 13151"/>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4" name="Picture Placeholder 6"/>
          <p:cNvSpPr>
            <a:spLocks noGrp="1"/>
          </p:cNvSpPr>
          <p:nvPr>
            <p:ph type="pic" sz="quarter" idx="16"/>
          </p:nvPr>
        </p:nvSpPr>
        <p:spPr>
          <a:xfrm>
            <a:off x="4614908" y="1488610"/>
            <a:ext cx="1806275" cy="1805853"/>
          </a:xfrm>
          <a:prstGeom prst="roundRect">
            <a:avLst>
              <a:gd name="adj" fmla="val 11744"/>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1" name="Picture Placeholder 6"/>
          <p:cNvSpPr>
            <a:spLocks noGrp="1"/>
          </p:cNvSpPr>
          <p:nvPr>
            <p:ph type="pic" sz="quarter" idx="17"/>
          </p:nvPr>
        </p:nvSpPr>
        <p:spPr>
          <a:xfrm>
            <a:off x="6674923" y="1488610"/>
            <a:ext cx="1806275" cy="1805853"/>
          </a:xfrm>
          <a:prstGeom prst="roundRect">
            <a:avLst>
              <a:gd name="adj" fmla="val 7524"/>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8"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2339071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tmplLst>
          <p:tmpl lvl="1">
            <p:tnLst>
              <p:par>
                <p:cTn presetID="10" presetClass="entr" presetSubtype="0"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eam Slide 06">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6" name="Picture Placeholder 6"/>
          <p:cNvSpPr>
            <a:spLocks noGrp="1"/>
          </p:cNvSpPr>
          <p:nvPr>
            <p:ph type="pic" sz="quarter" idx="14"/>
          </p:nvPr>
        </p:nvSpPr>
        <p:spPr>
          <a:xfrm>
            <a:off x="3596691" y="3207051"/>
            <a:ext cx="1297573" cy="1297272"/>
          </a:xfrm>
          <a:prstGeom prst="ellipse">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5"/>
          </p:nvPr>
        </p:nvSpPr>
        <p:spPr>
          <a:xfrm>
            <a:off x="5391886" y="1377389"/>
            <a:ext cx="1297573" cy="1297272"/>
          </a:xfrm>
          <a:prstGeom prst="ellipse">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6"/>
          </p:nvPr>
        </p:nvSpPr>
        <p:spPr>
          <a:xfrm>
            <a:off x="7224747" y="3198356"/>
            <a:ext cx="1297573" cy="1297272"/>
          </a:xfrm>
          <a:prstGeom prst="ellipse">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1" name="Picture Placeholder 6"/>
          <p:cNvSpPr>
            <a:spLocks noGrp="1"/>
          </p:cNvSpPr>
          <p:nvPr>
            <p:ph type="pic" sz="quarter" idx="17"/>
          </p:nvPr>
        </p:nvSpPr>
        <p:spPr>
          <a:xfrm>
            <a:off x="5399164" y="5012383"/>
            <a:ext cx="1297573" cy="1297272"/>
          </a:xfrm>
          <a:prstGeom prst="ellipse">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8"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404807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tmplLst>
          <p:tmpl lvl="1">
            <p:tnLst>
              <p:par>
                <p:cTn presetID="10" presetClass="entr" presetSubtype="0"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One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13" name="Picture Placeholder 6"/>
          <p:cNvSpPr>
            <a:spLocks noGrp="1"/>
          </p:cNvSpPr>
          <p:nvPr>
            <p:ph type="pic" sz="quarter" idx="10" hasCustomPrompt="1"/>
          </p:nvPr>
        </p:nvSpPr>
        <p:spPr>
          <a:xfrm>
            <a:off x="0" y="1272416"/>
            <a:ext cx="12191997" cy="4921720"/>
          </a:xfrm>
          <a:prstGeom prst="downArrowCallout">
            <a:avLst>
              <a:gd name="adj1" fmla="val 50000"/>
              <a:gd name="adj2" fmla="val 15352"/>
              <a:gd name="adj3" fmla="val 5443"/>
              <a:gd name="adj4" fmla="val 94557"/>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2653142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_One Top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8" name="Picture Placeholder 6"/>
          <p:cNvSpPr>
            <a:spLocks noGrp="1"/>
          </p:cNvSpPr>
          <p:nvPr>
            <p:ph type="pic" sz="quarter" idx="10" hasCustomPrompt="1"/>
          </p:nvPr>
        </p:nvSpPr>
        <p:spPr>
          <a:xfrm>
            <a:off x="0" y="3"/>
            <a:ext cx="12191997" cy="3966661"/>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829658431"/>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2_One Top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7" name="Picture Placeholder 6"/>
          <p:cNvSpPr>
            <a:spLocks noGrp="1"/>
          </p:cNvSpPr>
          <p:nvPr>
            <p:ph type="pic" sz="quarter" idx="10" hasCustomPrompt="1"/>
          </p:nvPr>
        </p:nvSpPr>
        <p:spPr>
          <a:xfrm>
            <a:off x="880608" y="1639333"/>
            <a:ext cx="4908153" cy="4270188"/>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3020413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One Left Picture">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4" name="Picture Placeholder 6"/>
          <p:cNvSpPr>
            <a:spLocks noGrp="1"/>
          </p:cNvSpPr>
          <p:nvPr>
            <p:ph type="pic" sz="quarter" idx="10" hasCustomPrompt="1"/>
          </p:nvPr>
        </p:nvSpPr>
        <p:spPr>
          <a:xfrm>
            <a:off x="0" y="0"/>
            <a:ext cx="5942381" cy="6858000"/>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21407395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One Right Picture">
    <p:spTree>
      <p:nvGrpSpPr>
        <p:cNvPr id="1" name=""/>
        <p:cNvGrpSpPr/>
        <p:nvPr/>
      </p:nvGrpSpPr>
      <p:grpSpPr>
        <a:xfrm>
          <a:off x="0" y="0"/>
          <a:ext cx="0" cy="0"/>
          <a:chOff x="0" y="0"/>
          <a:chExt cx="0" cy="0"/>
        </a:xfrm>
      </p:grpSpPr>
      <p:sp>
        <p:nvSpPr>
          <p:cNvPr id="14" name="Picture Placeholder 6"/>
          <p:cNvSpPr>
            <a:spLocks noGrp="1"/>
          </p:cNvSpPr>
          <p:nvPr>
            <p:ph type="pic" sz="quarter" idx="10" hasCustomPrompt="1"/>
          </p:nvPr>
        </p:nvSpPr>
        <p:spPr>
          <a:xfrm>
            <a:off x="6249619" y="0"/>
            <a:ext cx="5942381" cy="6858000"/>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04212705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hree Pictures 02">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1" name="Picture Placeholder 6"/>
          <p:cNvSpPr>
            <a:spLocks noGrp="1"/>
          </p:cNvSpPr>
          <p:nvPr>
            <p:ph type="pic" sz="quarter" idx="10" hasCustomPrompt="1"/>
          </p:nvPr>
        </p:nvSpPr>
        <p:spPr>
          <a:xfrm>
            <a:off x="183399" y="1575370"/>
            <a:ext cx="3597455" cy="3543436"/>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2" name="Picture Placeholder 6"/>
          <p:cNvSpPr>
            <a:spLocks noGrp="1"/>
          </p:cNvSpPr>
          <p:nvPr>
            <p:ph type="pic" sz="quarter" idx="14" hasCustomPrompt="1"/>
          </p:nvPr>
        </p:nvSpPr>
        <p:spPr>
          <a:xfrm>
            <a:off x="4297274" y="1575370"/>
            <a:ext cx="3597455" cy="3543436"/>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3" name="Picture Placeholder 6"/>
          <p:cNvSpPr>
            <a:spLocks noGrp="1"/>
          </p:cNvSpPr>
          <p:nvPr>
            <p:ph type="pic" sz="quarter" idx="15" hasCustomPrompt="1"/>
          </p:nvPr>
        </p:nvSpPr>
        <p:spPr>
          <a:xfrm>
            <a:off x="8411149" y="1575370"/>
            <a:ext cx="3597455" cy="3543436"/>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502961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hree Pictures 03">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0" name="Picture Placeholder 6"/>
          <p:cNvSpPr>
            <a:spLocks noGrp="1"/>
          </p:cNvSpPr>
          <p:nvPr>
            <p:ph type="pic" sz="quarter" idx="10" hasCustomPrompt="1"/>
          </p:nvPr>
        </p:nvSpPr>
        <p:spPr>
          <a:xfrm>
            <a:off x="475895" y="1445657"/>
            <a:ext cx="3469533" cy="2351680"/>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4" name="Picture Placeholder 6"/>
          <p:cNvSpPr>
            <a:spLocks noGrp="1"/>
          </p:cNvSpPr>
          <p:nvPr>
            <p:ph type="pic" sz="quarter" idx="14" hasCustomPrompt="1"/>
          </p:nvPr>
        </p:nvSpPr>
        <p:spPr>
          <a:xfrm>
            <a:off x="4361234" y="1445657"/>
            <a:ext cx="3469533" cy="2351680"/>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5" name="Picture Placeholder 6"/>
          <p:cNvSpPr>
            <a:spLocks noGrp="1"/>
          </p:cNvSpPr>
          <p:nvPr>
            <p:ph type="pic" sz="quarter" idx="15" hasCustomPrompt="1"/>
          </p:nvPr>
        </p:nvSpPr>
        <p:spPr>
          <a:xfrm>
            <a:off x="8241795" y="1445657"/>
            <a:ext cx="3469533" cy="2351680"/>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55700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ow Left Right Picture">
    <p:spTree>
      <p:nvGrpSpPr>
        <p:cNvPr id="1" name=""/>
        <p:cNvGrpSpPr/>
        <p:nvPr/>
      </p:nvGrpSpPr>
      <p:grpSpPr>
        <a:xfrm>
          <a:off x="0" y="0"/>
          <a:ext cx="0" cy="0"/>
          <a:chOff x="0" y="0"/>
          <a:chExt cx="0" cy="0"/>
        </a:xfrm>
      </p:grpSpPr>
      <p:sp>
        <p:nvSpPr>
          <p:cNvPr id="21" name="Picture Placeholder 6"/>
          <p:cNvSpPr>
            <a:spLocks noGrp="1"/>
          </p:cNvSpPr>
          <p:nvPr>
            <p:ph type="pic" sz="quarter" idx="10" hasCustomPrompt="1"/>
          </p:nvPr>
        </p:nvSpPr>
        <p:spPr>
          <a:xfrm>
            <a:off x="183399" y="1575369"/>
            <a:ext cx="3597455" cy="3400024"/>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3" name="Picture Placeholder 6"/>
          <p:cNvSpPr>
            <a:spLocks noGrp="1"/>
          </p:cNvSpPr>
          <p:nvPr>
            <p:ph type="pic" sz="quarter" idx="15" hasCustomPrompt="1"/>
          </p:nvPr>
        </p:nvSpPr>
        <p:spPr>
          <a:xfrm>
            <a:off x="8411149" y="1575371"/>
            <a:ext cx="3597455" cy="3400023"/>
          </a:xfrm>
          <a:prstGeom prst="downArrowCallout">
            <a:avLst>
              <a:gd name="adj1" fmla="val 15820"/>
              <a:gd name="adj2" fmla="val 7910"/>
              <a:gd name="adj3" fmla="val 7060"/>
              <a:gd name="adj4" fmla="val 92940"/>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45432480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Middle Picture">
    <p:spTree>
      <p:nvGrpSpPr>
        <p:cNvPr id="1" name=""/>
        <p:cNvGrpSpPr/>
        <p:nvPr/>
      </p:nvGrpSpPr>
      <p:grpSpPr>
        <a:xfrm>
          <a:off x="0" y="0"/>
          <a:ext cx="0" cy="0"/>
          <a:chOff x="0" y="0"/>
          <a:chExt cx="0" cy="0"/>
        </a:xfrm>
      </p:grpSpPr>
      <p:sp>
        <p:nvSpPr>
          <p:cNvPr id="5" name="Picture Placeholder 6"/>
          <p:cNvSpPr>
            <a:spLocks noGrp="1"/>
          </p:cNvSpPr>
          <p:nvPr>
            <p:ph type="pic" sz="quarter" idx="10" hasCustomPrompt="1"/>
          </p:nvPr>
        </p:nvSpPr>
        <p:spPr>
          <a:xfrm>
            <a:off x="5020671" y="1382568"/>
            <a:ext cx="3360699" cy="4965187"/>
          </a:xfrm>
          <a:prstGeom prst="downArrowCallout">
            <a:avLst>
              <a:gd name="adj1" fmla="val 15820"/>
              <a:gd name="adj2" fmla="val 7910"/>
              <a:gd name="adj3" fmla="val 7060"/>
              <a:gd name="adj4" fmla="val 9522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6" name="Flowchart: Off-page Connector 5"/>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7"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8" name="Flowchart: Off-page Connector 7"/>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9"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0"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1"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0176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Effect transition="in" filter="fade">
                                      <p:cBhvr>
                                        <p:cTn id="13"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05">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0" name="Picture Placeholder 6"/>
          <p:cNvSpPr>
            <a:spLocks noGrp="1"/>
          </p:cNvSpPr>
          <p:nvPr>
            <p:ph type="pic" sz="quarter" idx="16"/>
          </p:nvPr>
        </p:nvSpPr>
        <p:spPr>
          <a:xfrm>
            <a:off x="4226225" y="1742904"/>
            <a:ext cx="1806275" cy="1805853"/>
          </a:xfrm>
          <a:prstGeom prst="roundRect">
            <a:avLst>
              <a:gd name="adj" fmla="val 11744"/>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1" name="Picture Placeholder 6"/>
          <p:cNvSpPr>
            <a:spLocks noGrp="1"/>
          </p:cNvSpPr>
          <p:nvPr>
            <p:ph type="pic" sz="quarter" idx="17"/>
          </p:nvPr>
        </p:nvSpPr>
        <p:spPr>
          <a:xfrm>
            <a:off x="6173535" y="1742904"/>
            <a:ext cx="1806275" cy="1805853"/>
          </a:xfrm>
          <a:prstGeom prst="roundRect">
            <a:avLst>
              <a:gd name="adj" fmla="val 7524"/>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6"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7"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2615387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hree Pictures">
    <p:spTree>
      <p:nvGrpSpPr>
        <p:cNvPr id="1" name=""/>
        <p:cNvGrpSpPr/>
        <p:nvPr/>
      </p:nvGrpSpPr>
      <p:grpSpPr>
        <a:xfrm>
          <a:off x="0" y="0"/>
          <a:ext cx="0" cy="0"/>
          <a:chOff x="0" y="0"/>
          <a:chExt cx="0" cy="0"/>
        </a:xfrm>
      </p:grpSpPr>
      <p:sp>
        <p:nvSpPr>
          <p:cNvPr id="14" name="Picture Placeholder 6"/>
          <p:cNvSpPr>
            <a:spLocks noGrp="1"/>
          </p:cNvSpPr>
          <p:nvPr>
            <p:ph type="pic" sz="quarter" idx="10" hasCustomPrompt="1"/>
          </p:nvPr>
        </p:nvSpPr>
        <p:spPr>
          <a:xfrm>
            <a:off x="1463041" y="1758206"/>
            <a:ext cx="3250392" cy="4270188"/>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5" name="Picture Placeholder 6"/>
          <p:cNvSpPr>
            <a:spLocks noGrp="1"/>
          </p:cNvSpPr>
          <p:nvPr>
            <p:ph type="pic" sz="quarter" idx="11" hasCustomPrompt="1"/>
          </p:nvPr>
        </p:nvSpPr>
        <p:spPr>
          <a:xfrm>
            <a:off x="7478569" y="1758206"/>
            <a:ext cx="3250392" cy="4270188"/>
          </a:xfrm>
          <a:prstGeom prst="rect">
            <a:avLst/>
          </a:prstGeom>
        </p:spPr>
        <p:txBody>
          <a:bodyPr anchor="t"/>
          <a:lstStyle>
            <a:lvl1pPr algn="ctr" rtl="0">
              <a:buNone/>
              <a:defRPr sz="1600" baseline="0">
                <a:solidFill>
                  <a:schemeClr val="tx1">
                    <a:lumMod val="75000"/>
                    <a:lumOff val="25000"/>
                  </a:schemeClr>
                </a:solidFill>
              </a:defRPr>
            </a:lvl1pPr>
          </a:lstStyle>
          <a:p>
            <a:r>
              <a:rPr lang="en-US" dirty="0"/>
              <a:t>Click to insert your image here !</a:t>
            </a:r>
          </a:p>
        </p:txBody>
      </p:sp>
      <p:sp>
        <p:nvSpPr>
          <p:cNvPr id="16" name="Picture Placeholder 6"/>
          <p:cNvSpPr>
            <a:spLocks noGrp="1"/>
          </p:cNvSpPr>
          <p:nvPr>
            <p:ph type="pic" sz="quarter" idx="12" hasCustomPrompt="1"/>
          </p:nvPr>
        </p:nvSpPr>
        <p:spPr>
          <a:xfrm>
            <a:off x="4344776" y="1438846"/>
            <a:ext cx="3647921" cy="4908909"/>
          </a:xfrm>
          <a:prstGeom prst="rect">
            <a:avLst/>
          </a:prstGeom>
        </p:spPr>
        <p:txBody>
          <a:bodyPr anchor="t"/>
          <a:lstStyle>
            <a:lvl1pPr algn="ctr" rtl="0">
              <a:buNone/>
              <a:defRPr sz="1600" baseline="0">
                <a:solidFill>
                  <a:schemeClr val="tx1">
                    <a:lumMod val="75000"/>
                    <a:lumOff val="25000"/>
                  </a:schemeClr>
                </a:solidFill>
              </a:defRPr>
            </a:lvl1pPr>
          </a:lstStyle>
          <a:p>
            <a:r>
              <a:rPr lang="en-US" dirty="0"/>
              <a:t>Click to insert your image here !</a:t>
            </a:r>
          </a:p>
        </p:txBody>
      </p:sp>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934983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our Pictures">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3" name="Picture Placeholder 6"/>
          <p:cNvSpPr>
            <a:spLocks noGrp="1"/>
          </p:cNvSpPr>
          <p:nvPr>
            <p:ph type="pic" sz="quarter" idx="10" hasCustomPrompt="1"/>
          </p:nvPr>
        </p:nvSpPr>
        <p:spPr>
          <a:xfrm>
            <a:off x="121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4" name="Picture Placeholder 6"/>
          <p:cNvSpPr>
            <a:spLocks noGrp="1"/>
          </p:cNvSpPr>
          <p:nvPr>
            <p:ph type="pic" sz="quarter" idx="14" hasCustomPrompt="1"/>
          </p:nvPr>
        </p:nvSpPr>
        <p:spPr>
          <a:xfrm>
            <a:off x="3169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5" name="Picture Placeholder 6"/>
          <p:cNvSpPr>
            <a:spLocks noGrp="1"/>
          </p:cNvSpPr>
          <p:nvPr>
            <p:ph type="pic" sz="quarter" idx="15" hasCustomPrompt="1"/>
          </p:nvPr>
        </p:nvSpPr>
        <p:spPr>
          <a:xfrm>
            <a:off x="6217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6" name="Picture Placeholder 6"/>
          <p:cNvSpPr>
            <a:spLocks noGrp="1"/>
          </p:cNvSpPr>
          <p:nvPr>
            <p:ph type="pic" sz="quarter" idx="16" hasCustomPrompt="1"/>
          </p:nvPr>
        </p:nvSpPr>
        <p:spPr>
          <a:xfrm>
            <a:off x="9265920" y="1438846"/>
            <a:ext cx="2804160" cy="3526343"/>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102177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our Pictures 02">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9"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20"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9" name="Picture Placeholder 6"/>
          <p:cNvSpPr>
            <a:spLocks noGrp="1"/>
          </p:cNvSpPr>
          <p:nvPr>
            <p:ph type="pic" sz="quarter" idx="10" hasCustomPrompt="1"/>
          </p:nvPr>
        </p:nvSpPr>
        <p:spPr>
          <a:xfrm>
            <a:off x="475894" y="1201531"/>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0" name="Picture Placeholder 6"/>
          <p:cNvSpPr>
            <a:spLocks noGrp="1"/>
          </p:cNvSpPr>
          <p:nvPr>
            <p:ph type="pic" sz="quarter" idx="14" hasCustomPrompt="1"/>
          </p:nvPr>
        </p:nvSpPr>
        <p:spPr>
          <a:xfrm>
            <a:off x="4361234" y="1201531"/>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1" name="Picture Placeholder 6"/>
          <p:cNvSpPr>
            <a:spLocks noGrp="1"/>
          </p:cNvSpPr>
          <p:nvPr>
            <p:ph type="pic" sz="quarter" idx="15" hasCustomPrompt="1"/>
          </p:nvPr>
        </p:nvSpPr>
        <p:spPr>
          <a:xfrm>
            <a:off x="8241795" y="1201531"/>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2" name="Picture Placeholder 6"/>
          <p:cNvSpPr>
            <a:spLocks noGrp="1"/>
          </p:cNvSpPr>
          <p:nvPr>
            <p:ph type="pic" sz="quarter" idx="16" hasCustomPrompt="1"/>
          </p:nvPr>
        </p:nvSpPr>
        <p:spPr>
          <a:xfrm>
            <a:off x="475894" y="3806159"/>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3" name="Picture Placeholder 6"/>
          <p:cNvSpPr>
            <a:spLocks noGrp="1"/>
          </p:cNvSpPr>
          <p:nvPr>
            <p:ph type="pic" sz="quarter" idx="17" hasCustomPrompt="1"/>
          </p:nvPr>
        </p:nvSpPr>
        <p:spPr>
          <a:xfrm>
            <a:off x="8241795" y="3806159"/>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34" name="Picture Placeholder 6"/>
          <p:cNvSpPr>
            <a:spLocks noGrp="1"/>
          </p:cNvSpPr>
          <p:nvPr>
            <p:ph type="pic" sz="quarter" idx="18" hasCustomPrompt="1"/>
          </p:nvPr>
        </p:nvSpPr>
        <p:spPr>
          <a:xfrm>
            <a:off x="4361234" y="3806159"/>
            <a:ext cx="3469533" cy="2365379"/>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2612744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3 Images">
    <p:spTree>
      <p:nvGrpSpPr>
        <p:cNvPr id="1" name=""/>
        <p:cNvGrpSpPr/>
        <p:nvPr/>
      </p:nvGrpSpPr>
      <p:grpSpPr>
        <a:xfrm>
          <a:off x="0" y="0"/>
          <a:ext cx="0" cy="0"/>
          <a:chOff x="0" y="0"/>
          <a:chExt cx="0" cy="0"/>
        </a:xfrm>
      </p:grpSpPr>
      <p:sp>
        <p:nvSpPr>
          <p:cNvPr id="12" name="Picture Placeholder 6"/>
          <p:cNvSpPr>
            <a:spLocks noGrp="1"/>
          </p:cNvSpPr>
          <p:nvPr>
            <p:ph type="pic" sz="quarter" idx="10" hasCustomPrompt="1"/>
          </p:nvPr>
        </p:nvSpPr>
        <p:spPr>
          <a:xfrm>
            <a:off x="296334" y="215900"/>
            <a:ext cx="5880100" cy="6426200"/>
          </a:xfrm>
          <a:prstGeom prst="round1Rect">
            <a:avLst>
              <a:gd name="adj" fmla="val 5318"/>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3" name="Picture Placeholder 6"/>
          <p:cNvSpPr>
            <a:spLocks noGrp="1"/>
          </p:cNvSpPr>
          <p:nvPr>
            <p:ph type="pic" sz="quarter" idx="11" hasCustomPrompt="1"/>
          </p:nvPr>
        </p:nvSpPr>
        <p:spPr>
          <a:xfrm>
            <a:off x="6406867" y="216720"/>
            <a:ext cx="5488240" cy="4518040"/>
          </a:xfrm>
          <a:prstGeom prst="round1Rect">
            <a:avLst>
              <a:gd name="adj" fmla="val 644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4" name="Picture Placeholder 6"/>
          <p:cNvSpPr>
            <a:spLocks noGrp="1"/>
          </p:cNvSpPr>
          <p:nvPr>
            <p:ph type="pic" sz="quarter" idx="12" hasCustomPrompt="1"/>
          </p:nvPr>
        </p:nvSpPr>
        <p:spPr>
          <a:xfrm>
            <a:off x="6406865" y="4978885"/>
            <a:ext cx="5488240" cy="1662384"/>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28236074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4 Images">
    <p:spTree>
      <p:nvGrpSpPr>
        <p:cNvPr id="1" name=""/>
        <p:cNvGrpSpPr/>
        <p:nvPr/>
      </p:nvGrpSpPr>
      <p:grpSpPr>
        <a:xfrm>
          <a:off x="0" y="0"/>
          <a:ext cx="0" cy="0"/>
          <a:chOff x="0" y="0"/>
          <a:chExt cx="0" cy="0"/>
        </a:xfrm>
      </p:grpSpPr>
      <p:sp>
        <p:nvSpPr>
          <p:cNvPr id="6" name="Picture Placeholder 6"/>
          <p:cNvSpPr>
            <a:spLocks noGrp="1"/>
          </p:cNvSpPr>
          <p:nvPr>
            <p:ph type="pic" sz="quarter" idx="13" hasCustomPrompt="1"/>
          </p:nvPr>
        </p:nvSpPr>
        <p:spPr>
          <a:xfrm>
            <a:off x="296333" y="215900"/>
            <a:ext cx="5646048" cy="4518040"/>
          </a:xfrm>
          <a:prstGeom prst="round1Rect">
            <a:avLst>
              <a:gd name="adj" fmla="val 644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7" name="Picture Placeholder 6"/>
          <p:cNvSpPr>
            <a:spLocks noGrp="1"/>
          </p:cNvSpPr>
          <p:nvPr>
            <p:ph type="pic" sz="quarter" idx="14" hasCustomPrompt="1"/>
          </p:nvPr>
        </p:nvSpPr>
        <p:spPr>
          <a:xfrm>
            <a:off x="296333" y="4978885"/>
            <a:ext cx="5646048" cy="1662384"/>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8" name="Picture Placeholder 6"/>
          <p:cNvSpPr>
            <a:spLocks noGrp="1"/>
          </p:cNvSpPr>
          <p:nvPr>
            <p:ph type="pic" sz="quarter" idx="15" hasCustomPrompt="1"/>
          </p:nvPr>
        </p:nvSpPr>
        <p:spPr>
          <a:xfrm>
            <a:off x="6249619" y="215900"/>
            <a:ext cx="5646048" cy="4518040"/>
          </a:xfrm>
          <a:prstGeom prst="round1Rect">
            <a:avLst>
              <a:gd name="adj" fmla="val 6441"/>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9" name="Picture Placeholder 6"/>
          <p:cNvSpPr>
            <a:spLocks noGrp="1"/>
          </p:cNvSpPr>
          <p:nvPr>
            <p:ph type="pic" sz="quarter" idx="16" hasCustomPrompt="1"/>
          </p:nvPr>
        </p:nvSpPr>
        <p:spPr>
          <a:xfrm>
            <a:off x="6249619" y="4978885"/>
            <a:ext cx="5646048" cy="1662384"/>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79859790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Portfolio">
    <p:spTree>
      <p:nvGrpSpPr>
        <p:cNvPr id="1" name=""/>
        <p:cNvGrpSpPr/>
        <p:nvPr/>
      </p:nvGrpSpPr>
      <p:grpSpPr>
        <a:xfrm>
          <a:off x="0" y="0"/>
          <a:ext cx="0" cy="0"/>
          <a:chOff x="0" y="0"/>
          <a:chExt cx="0" cy="0"/>
        </a:xfrm>
      </p:grpSpPr>
      <p:sp>
        <p:nvSpPr>
          <p:cNvPr id="26" name="Picture Placeholder 6"/>
          <p:cNvSpPr>
            <a:spLocks noGrp="1"/>
          </p:cNvSpPr>
          <p:nvPr>
            <p:ph type="pic" sz="quarter" idx="10" hasCustomPrompt="1"/>
          </p:nvPr>
        </p:nvSpPr>
        <p:spPr>
          <a:xfrm>
            <a:off x="487251" y="3625657"/>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7" name="Picture Placeholder 6"/>
          <p:cNvSpPr>
            <a:spLocks noGrp="1"/>
          </p:cNvSpPr>
          <p:nvPr>
            <p:ph type="pic" sz="quarter" idx="11" hasCustomPrompt="1"/>
          </p:nvPr>
        </p:nvSpPr>
        <p:spPr>
          <a:xfrm>
            <a:off x="3343837" y="1438845"/>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8" name="Picture Placeholder 6"/>
          <p:cNvSpPr>
            <a:spLocks noGrp="1"/>
          </p:cNvSpPr>
          <p:nvPr>
            <p:ph type="pic" sz="quarter" idx="12" hasCustomPrompt="1"/>
          </p:nvPr>
        </p:nvSpPr>
        <p:spPr>
          <a:xfrm>
            <a:off x="6171142" y="3625657"/>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9" name="Picture Placeholder 6"/>
          <p:cNvSpPr>
            <a:spLocks noGrp="1"/>
          </p:cNvSpPr>
          <p:nvPr>
            <p:ph type="pic" sz="quarter" idx="13" hasCustomPrompt="1"/>
          </p:nvPr>
        </p:nvSpPr>
        <p:spPr>
          <a:xfrm>
            <a:off x="9013086" y="1438845"/>
            <a:ext cx="2677295" cy="236606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12" name="Down Arrow Callout 11"/>
          <p:cNvSpPr/>
          <p:nvPr userDrawn="1"/>
        </p:nvSpPr>
        <p:spPr>
          <a:xfrm>
            <a:off x="487249" y="1423918"/>
            <a:ext cx="2677296" cy="2662500"/>
          </a:xfrm>
          <a:prstGeom prst="downArrowCallout">
            <a:avLst>
              <a:gd name="adj1" fmla="val 23554"/>
              <a:gd name="adj2" fmla="val 10346"/>
              <a:gd name="adj3" fmla="val 10003"/>
              <a:gd name="adj4" fmla="val 89997"/>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endParaRPr lang="en-US" sz="5867" dirty="0">
              <a:solidFill>
                <a:prstClr val="white"/>
              </a:solidFill>
              <a:latin typeface="FontAwesome" pitchFamily="2" charset="0"/>
            </a:endParaRPr>
          </a:p>
          <a:p>
            <a:pPr algn="ctr">
              <a:spcBef>
                <a:spcPct val="20000"/>
              </a:spcBef>
              <a:defRPr/>
            </a:pPr>
            <a:endParaRPr lang="en-US" sz="1600" b="1" dirty="0">
              <a:solidFill>
                <a:prstClr val="white">
                  <a:lumMod val="95000"/>
                </a:prstClr>
              </a:solidFill>
            </a:endParaRPr>
          </a:p>
        </p:txBody>
      </p:sp>
      <p:sp>
        <p:nvSpPr>
          <p:cNvPr id="13" name="Up Arrow Callout 12"/>
          <p:cNvSpPr/>
          <p:nvPr userDrawn="1"/>
        </p:nvSpPr>
        <p:spPr>
          <a:xfrm>
            <a:off x="3343835" y="3318325"/>
            <a:ext cx="2677296" cy="2688327"/>
          </a:xfrm>
          <a:prstGeom prst="upArrowCallout">
            <a:avLst>
              <a:gd name="adj1" fmla="val 25000"/>
              <a:gd name="adj2" fmla="val 9346"/>
              <a:gd name="adj3" fmla="val 11156"/>
              <a:gd name="adj4" fmla="val 88844"/>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endParaRPr lang="en-US" sz="5333" dirty="0">
              <a:solidFill>
                <a:prstClr val="white"/>
              </a:solidFill>
              <a:latin typeface="FontAwesome" pitchFamily="2" charset="0"/>
            </a:endParaRPr>
          </a:p>
        </p:txBody>
      </p:sp>
      <p:sp>
        <p:nvSpPr>
          <p:cNvPr id="15" name="Down Arrow Callout 14"/>
          <p:cNvSpPr/>
          <p:nvPr userDrawn="1"/>
        </p:nvSpPr>
        <p:spPr>
          <a:xfrm>
            <a:off x="6171140" y="1423918"/>
            <a:ext cx="2677296" cy="2662500"/>
          </a:xfrm>
          <a:prstGeom prst="downArrowCallout">
            <a:avLst>
              <a:gd name="adj1" fmla="val 23554"/>
              <a:gd name="adj2" fmla="val 10346"/>
              <a:gd name="adj3" fmla="val 10003"/>
              <a:gd name="adj4" fmla="val 89997"/>
            </a:avLst>
          </a:prstGeom>
          <a:solidFill>
            <a:schemeClr val="accent3"/>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r>
              <a:rPr lang="en-US" sz="1333" dirty="0">
                <a:solidFill>
                  <a:prstClr val="white"/>
                </a:solidFill>
              </a:rPr>
              <a:t> </a:t>
            </a:r>
          </a:p>
        </p:txBody>
      </p:sp>
      <p:sp>
        <p:nvSpPr>
          <p:cNvPr id="17" name="Up Arrow Callout 16"/>
          <p:cNvSpPr/>
          <p:nvPr userDrawn="1"/>
        </p:nvSpPr>
        <p:spPr>
          <a:xfrm>
            <a:off x="9013085" y="3318325"/>
            <a:ext cx="2677296" cy="2688327"/>
          </a:xfrm>
          <a:prstGeom prst="upArrowCallout">
            <a:avLst>
              <a:gd name="adj1" fmla="val 25000"/>
              <a:gd name="adj2" fmla="val 9346"/>
              <a:gd name="adj3" fmla="val 11156"/>
              <a:gd name="adj4" fmla="val 88844"/>
            </a:avLst>
          </a:prstGeom>
          <a:solidFill>
            <a:schemeClr val="accent4"/>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defRPr/>
            </a:pPr>
            <a:br>
              <a:rPr lang="en-US" sz="8000" dirty="0">
                <a:solidFill>
                  <a:prstClr val="white"/>
                </a:solidFill>
                <a:latin typeface="FontAwesome" pitchFamily="2" charset="0"/>
              </a:rPr>
            </a:br>
            <a:endParaRPr lang="en-US" sz="1600" b="1" dirty="0">
              <a:solidFill>
                <a:prstClr val="white">
                  <a:lumMod val="95000"/>
                </a:prstClr>
              </a:solidFill>
            </a:endParaRPr>
          </a:p>
        </p:txBody>
      </p:sp>
      <p:sp>
        <p:nvSpPr>
          <p:cNvPr id="30" name="Flowchart: Off-page Connector 29"/>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31" name="Slide Number Placeholder 4"/>
          <p:cNvSpPr>
            <a:spLocks noGrp="1"/>
          </p:cNvSpPr>
          <p:nvPr>
            <p:ph type="sldNum" sz="quarter" idx="14"/>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32"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33"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317487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par>
                                <p:cTn id="9" presetID="2" presetClass="entr" presetSubtype="4" accel="50000" decel="5000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1" accel="50000" decel="50000" fill="hold" grpId="0" nodeType="after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0-#ppt_h/2"/>
                                          </p:val>
                                        </p:tav>
                                        <p:tav tm="100000">
                                          <p:val>
                                            <p:strVal val="#ppt_y"/>
                                          </p:val>
                                        </p:tav>
                                      </p:tavLst>
                                    </p:anim>
                                  </p:childTnLst>
                                </p:cTn>
                              </p:par>
                              <p:par>
                                <p:cTn id="18" presetID="2" presetClass="entr" presetSubtype="4" accel="50000" decel="5000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ppt_x"/>
                                          </p:val>
                                        </p:tav>
                                        <p:tav tm="100000">
                                          <p:val>
                                            <p:strVal val="#ppt_x"/>
                                          </p:val>
                                        </p:tav>
                                      </p:tavLst>
                                    </p:anim>
                                    <p:anim calcmode="lin" valueType="num">
                                      <p:cBhvr additive="base">
                                        <p:cTn id="21" dur="500" fill="hold"/>
                                        <p:tgtEl>
                                          <p:spTgt spid="17"/>
                                        </p:tgtEl>
                                        <p:attrNameLst>
                                          <p:attrName>ppt_y</p:attrName>
                                        </p:attrNameLst>
                                      </p:cBhvr>
                                      <p:tavLst>
                                        <p:tav tm="0">
                                          <p:val>
                                            <p:strVal val="1+#ppt_h/2"/>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anim calcmode="lin" valueType="num">
                                      <p:cBhvr>
                                        <p:cTn id="25" dur="500" fill="hold"/>
                                        <p:tgtEl>
                                          <p:spTgt spid="32"/>
                                        </p:tgtEl>
                                        <p:attrNameLst>
                                          <p:attrName>ppt_x</p:attrName>
                                        </p:attrNameLst>
                                      </p:cBhvr>
                                      <p:tavLst>
                                        <p:tav tm="0">
                                          <p:val>
                                            <p:strVal val="#ppt_x"/>
                                          </p:val>
                                        </p:tav>
                                        <p:tav tm="100000">
                                          <p:val>
                                            <p:strVal val="#ppt_x"/>
                                          </p:val>
                                        </p:tav>
                                      </p:tavLst>
                                    </p:anim>
                                    <p:anim calcmode="lin" valueType="num">
                                      <p:cBhvr>
                                        <p:cTn id="26" dur="500" fill="hold"/>
                                        <p:tgtEl>
                                          <p:spTgt spid="32"/>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33">
                                            <p:txEl>
                                              <p:pRg st="0" end="0"/>
                                            </p:txEl>
                                          </p:spTgt>
                                        </p:tgtEl>
                                        <p:attrNameLst>
                                          <p:attrName>style.visibility</p:attrName>
                                        </p:attrNameLst>
                                      </p:cBhvr>
                                      <p:to>
                                        <p:strVal val="visible"/>
                                      </p:to>
                                    </p:set>
                                    <p:animEffect transition="in" filter="fade">
                                      <p:cBhvr>
                                        <p:cTn id="30" dur="500"/>
                                        <p:tgtEl>
                                          <p:spTgt spid="3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5" grpId="0" animBg="1"/>
      <p:bldP spid="17" grpId="0" animBg="1"/>
      <p:bldP spid="32" grpId="0"/>
      <p:bldP spid="33" grpId="0" build="p">
        <p:tmplLst>
          <p:tmpl lvl="1">
            <p:tnLst>
              <p:par>
                <p:cTn presetID="10"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One Picture with three Columes">
    <p:spTree>
      <p:nvGrpSpPr>
        <p:cNvPr id="1" name=""/>
        <p:cNvGrpSpPr/>
        <p:nvPr/>
      </p:nvGrpSpPr>
      <p:grpSpPr>
        <a:xfrm>
          <a:off x="0" y="0"/>
          <a:ext cx="0" cy="0"/>
          <a:chOff x="0" y="0"/>
          <a:chExt cx="0" cy="0"/>
        </a:xfrm>
      </p:grpSpPr>
      <p:sp>
        <p:nvSpPr>
          <p:cNvPr id="30" name="Flowchart: Off-page Connector 29"/>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31" name="Slide Number Placeholder 4"/>
          <p:cNvSpPr>
            <a:spLocks noGrp="1"/>
          </p:cNvSpPr>
          <p:nvPr>
            <p:ph type="sldNum" sz="quarter" idx="14"/>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32"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33"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14" name="Down Arrow Callout 13"/>
          <p:cNvSpPr/>
          <p:nvPr userDrawn="1"/>
        </p:nvSpPr>
        <p:spPr>
          <a:xfrm>
            <a:off x="6193251" y="1662388"/>
            <a:ext cx="2472192" cy="4301321"/>
          </a:xfrm>
          <a:prstGeom prst="downArrowCallout">
            <a:avLst>
              <a:gd name="adj1" fmla="val 25000"/>
              <a:gd name="adj2" fmla="val 6698"/>
              <a:gd name="adj3" fmla="val 4369"/>
              <a:gd name="adj4" fmla="val 97489"/>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6" name="Down Arrow Callout 15"/>
          <p:cNvSpPr/>
          <p:nvPr userDrawn="1"/>
        </p:nvSpPr>
        <p:spPr>
          <a:xfrm>
            <a:off x="3539660" y="1662388"/>
            <a:ext cx="2472192" cy="4301321"/>
          </a:xfrm>
          <a:prstGeom prst="downArrowCallout">
            <a:avLst>
              <a:gd name="adj1" fmla="val 25000"/>
              <a:gd name="adj2" fmla="val 6698"/>
              <a:gd name="adj3" fmla="val 4369"/>
              <a:gd name="adj4" fmla="val 97489"/>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9" name="Down Arrow Callout 18"/>
          <p:cNvSpPr/>
          <p:nvPr userDrawn="1"/>
        </p:nvSpPr>
        <p:spPr>
          <a:xfrm>
            <a:off x="8846843" y="1662388"/>
            <a:ext cx="2472192" cy="4301321"/>
          </a:xfrm>
          <a:prstGeom prst="downArrowCallout">
            <a:avLst>
              <a:gd name="adj1" fmla="val 25000"/>
              <a:gd name="adj2" fmla="val 6698"/>
              <a:gd name="adj3" fmla="val 4369"/>
              <a:gd name="adj4" fmla="val 97489"/>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21" name="Picture Placeholder 6"/>
          <p:cNvSpPr>
            <a:spLocks noGrp="1"/>
          </p:cNvSpPr>
          <p:nvPr>
            <p:ph type="pic" sz="quarter" idx="15" hasCustomPrompt="1"/>
          </p:nvPr>
        </p:nvSpPr>
        <p:spPr>
          <a:xfrm>
            <a:off x="886069" y="1662386"/>
            <a:ext cx="2472192" cy="4301321"/>
          </a:xfrm>
          <a:prstGeom prst="downArrowCallout">
            <a:avLst>
              <a:gd name="adj1" fmla="val 26120"/>
              <a:gd name="adj2" fmla="val 6382"/>
              <a:gd name="adj3" fmla="val 5273"/>
              <a:gd name="adj4" fmla="val 96969"/>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979057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anim calcmode="lin" valueType="num">
                                      <p:cBhvr>
                                        <p:cTn id="8" dur="500" fill="hold"/>
                                        <p:tgtEl>
                                          <p:spTgt spid="32"/>
                                        </p:tgtEl>
                                        <p:attrNameLst>
                                          <p:attrName>ppt_x</p:attrName>
                                        </p:attrNameLst>
                                      </p:cBhvr>
                                      <p:tavLst>
                                        <p:tav tm="0">
                                          <p:val>
                                            <p:strVal val="#ppt_x"/>
                                          </p:val>
                                        </p:tav>
                                        <p:tav tm="100000">
                                          <p:val>
                                            <p:strVal val="#ppt_x"/>
                                          </p:val>
                                        </p:tav>
                                      </p:tavLst>
                                    </p:anim>
                                    <p:anim calcmode="lin" valueType="num">
                                      <p:cBhvr>
                                        <p:cTn id="9" dur="500" fill="hold"/>
                                        <p:tgtEl>
                                          <p:spTgt spid="3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3">
                                            <p:txEl>
                                              <p:pRg st="0" end="0"/>
                                            </p:txEl>
                                          </p:spTgt>
                                        </p:tgtEl>
                                        <p:attrNameLst>
                                          <p:attrName>style.visibility</p:attrName>
                                        </p:attrNameLst>
                                      </p:cBhvr>
                                      <p:to>
                                        <p:strVal val="visible"/>
                                      </p:to>
                                    </p:set>
                                    <p:animEffect transition="in" filter="fade">
                                      <p:cBhvr>
                                        <p:cTn id="13" dur="500"/>
                                        <p:tgtEl>
                                          <p:spTgt spid="33">
                                            <p:txEl>
                                              <p:pRg st="0" end="0"/>
                                            </p:txEl>
                                          </p:spTgt>
                                        </p:tgtEl>
                                      </p:cBhvr>
                                    </p:animEffect>
                                  </p:childTnLst>
                                </p:cTn>
                              </p:par>
                            </p:childTnLst>
                          </p:cTn>
                        </p:par>
                        <p:par>
                          <p:cTn id="14" fill="hold">
                            <p:stCondLst>
                              <p:cond delay="1000"/>
                            </p:stCondLst>
                            <p:childTnLst>
                              <p:par>
                                <p:cTn id="15" presetID="2" presetClass="entr" presetSubtype="4" accel="50000" decel="50000"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ppt_x"/>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50000" decel="50000"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500" fill="hold"/>
                                        <p:tgtEl>
                                          <p:spTgt spid="14"/>
                                        </p:tgtEl>
                                        <p:attrNameLst>
                                          <p:attrName>ppt_x</p:attrName>
                                        </p:attrNameLst>
                                      </p:cBhvr>
                                      <p:tavLst>
                                        <p:tav tm="0">
                                          <p:val>
                                            <p:strVal val="#ppt_x"/>
                                          </p:val>
                                        </p:tav>
                                        <p:tav tm="100000">
                                          <p:val>
                                            <p:strVal val="#ppt_x"/>
                                          </p:val>
                                        </p:tav>
                                      </p:tavLst>
                                    </p:anim>
                                    <p:anim calcmode="lin" valueType="num">
                                      <p:cBhvr additive="base">
                                        <p:cTn id="23" dur="500" fill="hold"/>
                                        <p:tgtEl>
                                          <p:spTgt spid="1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accel="50000" decel="50000"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500" fill="hold"/>
                                        <p:tgtEl>
                                          <p:spTgt spid="19"/>
                                        </p:tgtEl>
                                        <p:attrNameLst>
                                          <p:attrName>ppt_x</p:attrName>
                                        </p:attrNameLst>
                                      </p:cBhvr>
                                      <p:tavLst>
                                        <p:tav tm="0">
                                          <p:val>
                                            <p:strVal val="#ppt_x"/>
                                          </p:val>
                                        </p:tav>
                                        <p:tav tm="100000">
                                          <p:val>
                                            <p:strVal val="#ppt_x"/>
                                          </p:val>
                                        </p:tav>
                                      </p:tavLst>
                                    </p:anim>
                                    <p:anim calcmode="lin" valueType="num">
                                      <p:cBhvr additive="base">
                                        <p:cTn id="2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build="p">
        <p:tmplLst>
          <p:tmpl lvl="1">
            <p:tnLst>
              <p:par>
                <p:cTn presetID="10"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14" grpId="0" animBg="1"/>
      <p:bldP spid="16" grpId="0" animBg="1"/>
      <p:bldP spid="19" grpId="0" animBg="1"/>
    </p:bld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ulome With Picture">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9" name="Flowchart: Off-page Connector 8"/>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0" name="Slide Number Placeholder 4"/>
          <p:cNvSpPr txBox="1">
            <a:spLocks/>
          </p:cNvSpPr>
          <p:nvPr userDrawn="1"/>
        </p:nvSpPr>
        <p:spPr>
          <a:xfrm>
            <a:off x="11643206" y="6340867"/>
            <a:ext cx="610241" cy="366183"/>
          </a:xfrm>
          <a:prstGeom prst="rect">
            <a:avLst/>
          </a:prstGeom>
        </p:spPr>
        <p:txBody>
          <a:bodyPr anchor="ctr"/>
          <a:lstStyle>
            <a:lvl1pPr algn="ctr">
              <a:defRPr sz="1000" b="1">
                <a:solidFill>
                  <a:schemeClr val="tx1">
                    <a:lumMod val="75000"/>
                    <a:lumOff val="25000"/>
                  </a:schemeClr>
                </a:solidFill>
              </a:defRPr>
            </a:lvl1pPr>
          </a:lstStyle>
          <a:p>
            <a:pPr defTabSz="1375467">
              <a:defRPr/>
            </a:pPr>
            <a:fld id="{C136B7D2-B98C-44FD-8D04-7EC62A564975}" type="slidenum">
              <a:rPr lang="en-US" sz="1333" smtClean="0">
                <a:solidFill>
                  <a:prstClr val="black">
                    <a:lumMod val="75000"/>
                    <a:lumOff val="25000"/>
                  </a:prstClr>
                </a:solidFill>
              </a:rPr>
              <a:pPr defTabSz="1375467">
                <a:defRPr/>
              </a:pPr>
              <a:t>‹#›</a:t>
            </a:fld>
            <a:endParaRPr lang="en-US" sz="1333" dirty="0">
              <a:solidFill>
                <a:prstClr val="black">
                  <a:lumMod val="75000"/>
                  <a:lumOff val="25000"/>
                </a:prstClr>
              </a:solidFill>
            </a:endParaRPr>
          </a:p>
        </p:txBody>
      </p:sp>
      <p:sp>
        <p:nvSpPr>
          <p:cNvPr id="11"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12"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
        <p:nvSpPr>
          <p:cNvPr id="28" name="Picture Placeholder 6"/>
          <p:cNvSpPr>
            <a:spLocks noGrp="1"/>
          </p:cNvSpPr>
          <p:nvPr>
            <p:ph type="pic" sz="quarter" idx="10" hasCustomPrompt="1"/>
          </p:nvPr>
        </p:nvSpPr>
        <p:spPr>
          <a:xfrm>
            <a:off x="896091" y="1448890"/>
            <a:ext cx="4913419" cy="3072372"/>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
        <p:nvSpPr>
          <p:cNvPr id="29" name="Picture Placeholder 6"/>
          <p:cNvSpPr>
            <a:spLocks noGrp="1"/>
          </p:cNvSpPr>
          <p:nvPr>
            <p:ph type="pic" sz="quarter" idx="14" hasCustomPrompt="1"/>
          </p:nvPr>
        </p:nvSpPr>
        <p:spPr>
          <a:xfrm>
            <a:off x="6385667" y="1445657"/>
            <a:ext cx="4910243" cy="3075607"/>
          </a:xfrm>
          <a:prstGeom prst="rect">
            <a:avLst/>
          </a:prstGeom>
        </p:spPr>
        <p:txBody>
          <a:bodyPr anchor="t"/>
          <a:lstStyle>
            <a:lvl1pPr algn="ctr">
              <a:buNone/>
              <a:defRPr sz="1600" baseline="0">
                <a:solidFill>
                  <a:schemeClr val="tx1">
                    <a:lumMod val="75000"/>
                    <a:lumOff val="25000"/>
                  </a:schemeClr>
                </a:solidFill>
              </a:defRPr>
            </a:lvl1pPr>
          </a:lstStyle>
          <a:p>
            <a:r>
              <a:rPr lang="en-US" dirty="0"/>
              <a:t>Click to insert your image here !</a:t>
            </a:r>
          </a:p>
        </p:txBody>
      </p:sp>
    </p:spTree>
    <p:extLst>
      <p:ext uri="{BB962C8B-B14F-4D97-AF65-F5344CB8AC3E}">
        <p14:creationId xmlns:p14="http://schemas.microsoft.com/office/powerpoint/2010/main" val="3059484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Free Blank With Footer">
    <p:spTree>
      <p:nvGrpSpPr>
        <p:cNvPr id="1" name=""/>
        <p:cNvGrpSpPr/>
        <p:nvPr/>
      </p:nvGrpSpPr>
      <p:grpSpPr>
        <a:xfrm>
          <a:off x="0" y="0"/>
          <a:ext cx="0" cy="0"/>
          <a:chOff x="0" y="0"/>
          <a:chExt cx="0" cy="0"/>
        </a:xfrm>
      </p:grpSpPr>
      <p:sp>
        <p:nvSpPr>
          <p:cNvPr id="5" name="Flowchart: Off-page Connector 4"/>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6" name="Slide Number Placeholder 4"/>
          <p:cNvSpPr>
            <a:spLocks noGrp="1"/>
          </p:cNvSpPr>
          <p:nvPr>
            <p:ph type="sldNum" sz="quarter" idx="12"/>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Tree>
    <p:extLst>
      <p:ext uri="{BB962C8B-B14F-4D97-AF65-F5344CB8AC3E}">
        <p14:creationId xmlns:p14="http://schemas.microsoft.com/office/powerpoint/2010/main" val="312441954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Free Blank With Footer">
    <p:spTree>
      <p:nvGrpSpPr>
        <p:cNvPr id="1" name=""/>
        <p:cNvGrpSpPr/>
        <p:nvPr/>
      </p:nvGrpSpPr>
      <p:grpSpPr>
        <a:xfrm>
          <a:off x="0" y="0"/>
          <a:ext cx="0" cy="0"/>
          <a:chOff x="0" y="0"/>
          <a:chExt cx="0" cy="0"/>
        </a:xfrm>
      </p:grpSpPr>
      <p:sp>
        <p:nvSpPr>
          <p:cNvPr id="7" name="Flowchart: Off-page Connector 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4" name="Slide Number Placeholder 4"/>
          <p:cNvSpPr>
            <a:spLocks noGrp="1"/>
          </p:cNvSpPr>
          <p:nvPr>
            <p:ph type="sldNum" sz="quarter" idx="12"/>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5"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2266603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06">
    <p:spTree>
      <p:nvGrpSpPr>
        <p:cNvPr id="1" name=""/>
        <p:cNvGrpSpPr/>
        <p:nvPr/>
      </p:nvGrpSpPr>
      <p:grpSpPr>
        <a:xfrm>
          <a:off x="0" y="0"/>
          <a:ext cx="0" cy="0"/>
          <a:chOff x="0" y="0"/>
          <a:chExt cx="0" cy="0"/>
        </a:xfrm>
      </p:grpSpPr>
      <p:sp>
        <p:nvSpPr>
          <p:cNvPr id="17" name="Flowchart: Off-page Connector 1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18" name="Slide Number Placeholder 4"/>
          <p:cNvSpPr>
            <a:spLocks noGrp="1"/>
          </p:cNvSpPr>
          <p:nvPr>
            <p:ph type="sldNum" sz="quarter" idx="13"/>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16" name="Picture Placeholder 6"/>
          <p:cNvSpPr>
            <a:spLocks noGrp="1"/>
          </p:cNvSpPr>
          <p:nvPr>
            <p:ph type="pic" sz="quarter" idx="14"/>
          </p:nvPr>
        </p:nvSpPr>
        <p:spPr>
          <a:xfrm>
            <a:off x="3596691" y="3207051"/>
            <a:ext cx="1297573" cy="1297272"/>
          </a:xfrm>
          <a:prstGeom prst="ellipse">
            <a:avLst/>
          </a:prstGeom>
          <a:ln w="28575">
            <a:solidFill>
              <a:schemeClr val="accent1"/>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5"/>
          </p:nvPr>
        </p:nvSpPr>
        <p:spPr>
          <a:xfrm>
            <a:off x="5391886" y="1377389"/>
            <a:ext cx="1297573" cy="1297272"/>
          </a:xfrm>
          <a:prstGeom prst="ellipse">
            <a:avLst/>
          </a:prstGeom>
          <a:ln w="28575">
            <a:solidFill>
              <a:schemeClr val="accent2"/>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6"/>
          </p:nvPr>
        </p:nvSpPr>
        <p:spPr>
          <a:xfrm>
            <a:off x="7224747" y="3198356"/>
            <a:ext cx="1297573" cy="1297272"/>
          </a:xfrm>
          <a:prstGeom prst="ellipse">
            <a:avLst/>
          </a:prstGeom>
          <a:ln w="28575">
            <a:solidFill>
              <a:schemeClr val="accent3"/>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21" name="Picture Placeholder 6"/>
          <p:cNvSpPr>
            <a:spLocks noGrp="1"/>
          </p:cNvSpPr>
          <p:nvPr>
            <p:ph type="pic" sz="quarter" idx="17"/>
          </p:nvPr>
        </p:nvSpPr>
        <p:spPr>
          <a:xfrm>
            <a:off x="5399164" y="5012383"/>
            <a:ext cx="1297573" cy="1297272"/>
          </a:xfrm>
          <a:prstGeom prst="ellipse">
            <a:avLst/>
          </a:prstGeom>
          <a:ln w="28575">
            <a:solidFill>
              <a:schemeClr val="accent4"/>
            </a:solidFill>
          </a:ln>
        </p:spPr>
        <p:txBody>
          <a:bodyPr anchor="t"/>
          <a:lstStyle>
            <a:lvl1pPr algn="ctr">
              <a:buNone/>
              <a:defRPr sz="1600" baseline="0">
                <a:solidFill>
                  <a:schemeClr val="tx1">
                    <a:lumMod val="75000"/>
                    <a:lumOff val="25000"/>
                  </a:schemeClr>
                </a:solidFill>
              </a:defRPr>
            </a:lvl1pPr>
          </a:lstStyle>
          <a:p>
            <a:endParaRPr lang="en-US" dirty="0"/>
          </a:p>
        </p:txBody>
      </p:sp>
      <p:sp>
        <p:nvSpPr>
          <p:cNvPr id="8"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2322471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tmplLst>
          <p:tmpl lvl="1">
            <p:tnLst>
              <p:par>
                <p:cTn presetID="10" presetClass="entr" presetSubtype="0"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4_Free Blank With Footer">
    <p:spTree>
      <p:nvGrpSpPr>
        <p:cNvPr id="1" name=""/>
        <p:cNvGrpSpPr/>
        <p:nvPr/>
      </p:nvGrpSpPr>
      <p:grpSpPr>
        <a:xfrm>
          <a:off x="0" y="0"/>
          <a:ext cx="0" cy="0"/>
          <a:chOff x="0" y="0"/>
          <a:chExt cx="0" cy="0"/>
        </a:xfrm>
      </p:grpSpPr>
      <p:sp>
        <p:nvSpPr>
          <p:cNvPr id="7" name="Flowchart: Off-page Connector 6"/>
          <p:cNvSpPr/>
          <p:nvPr userDrawn="1"/>
        </p:nvSpPr>
        <p:spPr>
          <a:xfrm rot="5400000">
            <a:off x="11681289" y="6247141"/>
            <a:ext cx="455692" cy="565727"/>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prstClr val="white"/>
              </a:solidFill>
            </a:endParaRPr>
          </a:p>
        </p:txBody>
      </p:sp>
      <p:sp>
        <p:nvSpPr>
          <p:cNvPr id="4" name="Slide Number Placeholder 4"/>
          <p:cNvSpPr>
            <a:spLocks noGrp="1"/>
          </p:cNvSpPr>
          <p:nvPr>
            <p:ph type="sldNum" sz="quarter" idx="12"/>
          </p:nvPr>
        </p:nvSpPr>
        <p:spPr>
          <a:xfrm>
            <a:off x="11643206" y="6340867"/>
            <a:ext cx="610241" cy="366183"/>
          </a:xfrm>
          <a:prstGeom prst="rect">
            <a:avLst/>
          </a:prstGeom>
        </p:spPr>
        <p:txBody>
          <a:bodyPr anchor="ctr"/>
          <a:lstStyle>
            <a:lvl1pPr algn="ctr">
              <a:defRPr sz="1333" b="1">
                <a:solidFill>
                  <a:schemeClr val="tx1">
                    <a:lumMod val="75000"/>
                    <a:lumOff val="25000"/>
                  </a:schemeClr>
                </a:solidFill>
              </a:defRPr>
            </a:lvl1pPr>
          </a:lstStyle>
          <a:p>
            <a:pPr defTabSz="1375467"/>
            <a:fld id="{C136B7D2-B98C-44FD-8D04-7EC62A564975}" type="slidenum">
              <a:rPr lang="en-US" smtClean="0">
                <a:solidFill>
                  <a:prstClr val="black">
                    <a:lumMod val="75000"/>
                    <a:lumOff val="25000"/>
                  </a:prstClr>
                </a:solidFill>
              </a:rPr>
              <a:pPr defTabSz="1375467"/>
              <a:t>‹#›</a:t>
            </a:fld>
            <a:endParaRPr lang="en-US" dirty="0">
              <a:solidFill>
                <a:prstClr val="black">
                  <a:lumMod val="75000"/>
                  <a:lumOff val="25000"/>
                </a:prstClr>
              </a:solidFill>
            </a:endParaRPr>
          </a:p>
        </p:txBody>
      </p:sp>
      <p:sp>
        <p:nvSpPr>
          <p:cNvPr id="5" name="Title 1"/>
          <p:cNvSpPr>
            <a:spLocks noGrp="1"/>
          </p:cNvSpPr>
          <p:nvPr>
            <p:ph type="title" hasCustomPrompt="1"/>
          </p:nvPr>
        </p:nvSpPr>
        <p:spPr>
          <a:xfrm>
            <a:off x="3791720" y="541356"/>
            <a:ext cx="7518400" cy="471365"/>
          </a:xfrm>
          <a:prstGeom prst="rect">
            <a:avLst/>
          </a:prstGeom>
        </p:spPr>
        <p:txBody>
          <a:bodyPr wrap="none" lIns="0" tIns="0" rIns="0" bIns="0" anchor="ctr">
            <a:noAutofit/>
          </a:bodyPr>
          <a:lstStyle>
            <a:lvl1pPr algn="r">
              <a:defRPr sz="2667" b="1" baseline="0">
                <a:solidFill>
                  <a:schemeClr val="tx1">
                    <a:lumMod val="90000"/>
                    <a:lumOff val="10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5823720" y="1010678"/>
            <a:ext cx="5486400" cy="267661"/>
          </a:xfrm>
          <a:prstGeom prst="rect">
            <a:avLst/>
          </a:prstGeom>
        </p:spPr>
        <p:txBody>
          <a:bodyPr wrap="square" lIns="0" tIns="0" rIns="0" bIns="0" anchor="ctr">
            <a:noAutofit/>
          </a:bodyPr>
          <a:lstStyle>
            <a:lvl1pPr marL="0" indent="0" algn="r">
              <a:buNone/>
              <a:defRPr sz="14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675335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2_Free Blank With Footer">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336800" y="356628"/>
            <a:ext cx="7518400" cy="471365"/>
          </a:xfrm>
          <a:prstGeom prst="rect">
            <a:avLst/>
          </a:prstGeom>
        </p:spPr>
        <p:txBody>
          <a:bodyPr wrap="none" lIns="0" tIns="0" rIns="0" bIns="0" anchor="ctr">
            <a:noAutofit/>
          </a:bodyPr>
          <a:lstStyle>
            <a:lvl1pPr algn="ctr">
              <a:defRPr sz="3200" b="1" baseline="0">
                <a:solidFill>
                  <a:schemeClr val="tx1">
                    <a:lumMod val="90000"/>
                    <a:lumOff val="10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3352800" y="825950"/>
            <a:ext cx="5486400" cy="267661"/>
          </a:xfrm>
          <a:prstGeom prst="rect">
            <a:avLst/>
          </a:prstGeom>
        </p:spPr>
        <p:txBody>
          <a:bodyPr wrap="square" lIns="0" tIns="0" rIns="0" bIns="0" anchor="ctr">
            <a:noAutofit/>
          </a:bodyPr>
          <a:lstStyle>
            <a:lvl1pPr marL="0" indent="0" algn="ctr">
              <a:buNone/>
              <a:defRPr sz="1600" b="1" i="0" baseline="0">
                <a:solidFill>
                  <a:schemeClr val="bg1">
                    <a:lumMod val="75000"/>
                  </a:schemeClr>
                </a:solidFill>
                <a:latin typeface="+mn-lt"/>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Subtext Goes Here</a:t>
            </a:r>
          </a:p>
        </p:txBody>
      </p:sp>
    </p:spTree>
    <p:extLst>
      <p:ext uri="{BB962C8B-B14F-4D97-AF65-F5344CB8AC3E}">
        <p14:creationId xmlns:p14="http://schemas.microsoft.com/office/powerpoint/2010/main" val="178120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26" Type="http://schemas.openxmlformats.org/officeDocument/2006/relationships/slideLayout" Target="../slideLayouts/slideLayout57.xml"/><Relationship Id="rId3" Type="http://schemas.openxmlformats.org/officeDocument/2006/relationships/slideLayout" Target="../slideLayouts/slideLayout34.xml"/><Relationship Id="rId21" Type="http://schemas.openxmlformats.org/officeDocument/2006/relationships/slideLayout" Target="../slideLayouts/slideLayout52.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5" Type="http://schemas.openxmlformats.org/officeDocument/2006/relationships/slideLayout" Target="../slideLayouts/slideLayout56.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slideLayout" Target="../slideLayouts/slideLayout51.xml"/><Relationship Id="rId29" Type="http://schemas.openxmlformats.org/officeDocument/2006/relationships/slideLayout" Target="../slideLayouts/slideLayout60.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24" Type="http://schemas.openxmlformats.org/officeDocument/2006/relationships/slideLayout" Target="../slideLayouts/slideLayout55.xml"/><Relationship Id="rId32" Type="http://schemas.openxmlformats.org/officeDocument/2006/relationships/image" Target="../media/image1.png"/><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slideLayout" Target="../slideLayouts/slideLayout54.xml"/><Relationship Id="rId28" Type="http://schemas.openxmlformats.org/officeDocument/2006/relationships/slideLayout" Target="../slideLayouts/slideLayout59.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31" Type="http://schemas.openxmlformats.org/officeDocument/2006/relationships/theme" Target="../theme/theme2.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slideLayout" Target="../slideLayouts/slideLayout53.xml"/><Relationship Id="rId27" Type="http://schemas.openxmlformats.org/officeDocument/2006/relationships/slideLayout" Target="../slideLayouts/slideLayout58.xml"/><Relationship Id="rId30" Type="http://schemas.openxmlformats.org/officeDocument/2006/relationships/slideLayout" Target="../slideLayouts/slideLayout6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slideLayout" Target="../slideLayouts/slideLayout74.xml"/><Relationship Id="rId18" Type="http://schemas.openxmlformats.org/officeDocument/2006/relationships/slideLayout" Target="../slideLayouts/slideLayout79.xml"/><Relationship Id="rId26" Type="http://schemas.openxmlformats.org/officeDocument/2006/relationships/slideLayout" Target="../slideLayouts/slideLayout87.xml"/><Relationship Id="rId3" Type="http://schemas.openxmlformats.org/officeDocument/2006/relationships/slideLayout" Target="../slideLayouts/slideLayout64.xml"/><Relationship Id="rId21" Type="http://schemas.openxmlformats.org/officeDocument/2006/relationships/slideLayout" Target="../slideLayouts/slideLayout82.xml"/><Relationship Id="rId7" Type="http://schemas.openxmlformats.org/officeDocument/2006/relationships/slideLayout" Target="../slideLayouts/slideLayout68.xml"/><Relationship Id="rId12" Type="http://schemas.openxmlformats.org/officeDocument/2006/relationships/slideLayout" Target="../slideLayouts/slideLayout73.xml"/><Relationship Id="rId17" Type="http://schemas.openxmlformats.org/officeDocument/2006/relationships/slideLayout" Target="../slideLayouts/slideLayout78.xml"/><Relationship Id="rId25" Type="http://schemas.openxmlformats.org/officeDocument/2006/relationships/slideLayout" Target="../slideLayouts/slideLayout86.xml"/><Relationship Id="rId2" Type="http://schemas.openxmlformats.org/officeDocument/2006/relationships/slideLayout" Target="../slideLayouts/slideLayout63.xml"/><Relationship Id="rId16" Type="http://schemas.openxmlformats.org/officeDocument/2006/relationships/slideLayout" Target="../slideLayouts/slideLayout77.xml"/><Relationship Id="rId20" Type="http://schemas.openxmlformats.org/officeDocument/2006/relationships/slideLayout" Target="../slideLayouts/slideLayout81.xml"/><Relationship Id="rId29" Type="http://schemas.openxmlformats.org/officeDocument/2006/relationships/slideLayout" Target="../slideLayouts/slideLayout90.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24" Type="http://schemas.openxmlformats.org/officeDocument/2006/relationships/slideLayout" Target="../slideLayouts/slideLayout85.xml"/><Relationship Id="rId32" Type="http://schemas.openxmlformats.org/officeDocument/2006/relationships/image" Target="../media/image1.png"/><Relationship Id="rId5" Type="http://schemas.openxmlformats.org/officeDocument/2006/relationships/slideLayout" Target="../slideLayouts/slideLayout66.xml"/><Relationship Id="rId15" Type="http://schemas.openxmlformats.org/officeDocument/2006/relationships/slideLayout" Target="../slideLayouts/slideLayout76.xml"/><Relationship Id="rId23" Type="http://schemas.openxmlformats.org/officeDocument/2006/relationships/slideLayout" Target="../slideLayouts/slideLayout84.xml"/><Relationship Id="rId28" Type="http://schemas.openxmlformats.org/officeDocument/2006/relationships/slideLayout" Target="../slideLayouts/slideLayout89.xml"/><Relationship Id="rId10" Type="http://schemas.openxmlformats.org/officeDocument/2006/relationships/slideLayout" Target="../slideLayouts/slideLayout71.xml"/><Relationship Id="rId19" Type="http://schemas.openxmlformats.org/officeDocument/2006/relationships/slideLayout" Target="../slideLayouts/slideLayout80.xml"/><Relationship Id="rId31" Type="http://schemas.openxmlformats.org/officeDocument/2006/relationships/theme" Target="../theme/theme3.xml"/><Relationship Id="rId4" Type="http://schemas.openxmlformats.org/officeDocument/2006/relationships/slideLayout" Target="../slideLayouts/slideLayout65.xml"/><Relationship Id="rId9" Type="http://schemas.openxmlformats.org/officeDocument/2006/relationships/slideLayout" Target="../slideLayouts/slideLayout70.xml"/><Relationship Id="rId14" Type="http://schemas.openxmlformats.org/officeDocument/2006/relationships/slideLayout" Target="../slideLayouts/slideLayout75.xml"/><Relationship Id="rId22" Type="http://schemas.openxmlformats.org/officeDocument/2006/relationships/slideLayout" Target="../slideLayouts/slideLayout83.xml"/><Relationship Id="rId27" Type="http://schemas.openxmlformats.org/officeDocument/2006/relationships/slideLayout" Target="../slideLayouts/slideLayout88.xml"/><Relationship Id="rId30" Type="http://schemas.openxmlformats.org/officeDocument/2006/relationships/slideLayout" Target="../slideLayouts/slideLayout9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77734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3" r:id="rId22"/>
    <p:sldLayoutId id="2147483684" r:id="rId23"/>
    <p:sldLayoutId id="2147483685" r:id="rId24"/>
    <p:sldLayoutId id="2147483686" r:id="rId25"/>
    <p:sldLayoutId id="2147483687" r:id="rId26"/>
    <p:sldLayoutId id="2147483688" r:id="rId27"/>
    <p:sldLayoutId id="2147483689" r:id="rId28"/>
    <p:sldLayoutId id="2147483690" r:id="rId29"/>
    <p:sldLayoutId id="2147483692" r:id="rId30"/>
    <p:sldLayoutId id="2147483761" r:id="rId31"/>
  </p:sldLayoutIdLst>
  <p:hf hdr="0" ftr="0" dt="0"/>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5512123"/>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7" r:id="rId22"/>
    <p:sldLayoutId id="2147483718" r:id="rId23"/>
    <p:sldLayoutId id="2147483719" r:id="rId24"/>
    <p:sldLayoutId id="2147483720" r:id="rId25"/>
    <p:sldLayoutId id="2147483721" r:id="rId26"/>
    <p:sldLayoutId id="2147483722" r:id="rId27"/>
    <p:sldLayoutId id="2147483723" r:id="rId28"/>
    <p:sldLayoutId id="2147483724" r:id="rId29"/>
    <p:sldLayoutId id="2147483726" r:id="rId30"/>
  </p:sldLayoutIdLst>
  <p:hf hdr="0" ftr="0" dt="0"/>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8127412"/>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 id="2147483741" r:id="rId13"/>
    <p:sldLayoutId id="2147483742" r:id="rId14"/>
    <p:sldLayoutId id="2147483743" r:id="rId15"/>
    <p:sldLayoutId id="2147483744" r:id="rId16"/>
    <p:sldLayoutId id="2147483745" r:id="rId17"/>
    <p:sldLayoutId id="2147483746" r:id="rId18"/>
    <p:sldLayoutId id="2147483747" r:id="rId19"/>
    <p:sldLayoutId id="2147483748" r:id="rId20"/>
    <p:sldLayoutId id="2147483749" r:id="rId21"/>
    <p:sldLayoutId id="2147483751" r:id="rId22"/>
    <p:sldLayoutId id="2147483752" r:id="rId23"/>
    <p:sldLayoutId id="2147483753" r:id="rId24"/>
    <p:sldLayoutId id="2147483754" r:id="rId25"/>
    <p:sldLayoutId id="2147483755" r:id="rId26"/>
    <p:sldLayoutId id="2147483756" r:id="rId27"/>
    <p:sldLayoutId id="2147483757" r:id="rId28"/>
    <p:sldLayoutId id="2147483758" r:id="rId29"/>
    <p:sldLayoutId id="2147483760" r:id="rId30"/>
  </p:sldLayoutIdLst>
  <p:hf hdr="0" ftr="0" dt="0"/>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3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8.xml"/><Relationship Id="rId1" Type="http://schemas.openxmlformats.org/officeDocument/2006/relationships/tags" Target="../tags/tag1.xml"/><Relationship Id="rId4" Type="http://schemas.openxmlformats.org/officeDocument/2006/relationships/image" Target="../media/image19.jpeg"/></Relationships>
</file>

<file path=ppt/slides/_rels/slide2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8.xml"/><Relationship Id="rId1" Type="http://schemas.openxmlformats.org/officeDocument/2006/relationships/tags" Target="../tags/tag2.xml"/><Relationship Id="rId4" Type="http://schemas.openxmlformats.org/officeDocument/2006/relationships/image" Target="../media/image21.tif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1.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2.xml"/><Relationship Id="rId1" Type="http://schemas.openxmlformats.org/officeDocument/2006/relationships/slideLayout" Target="../slideLayouts/slideLayout28.xml"/><Relationship Id="rId4" Type="http://schemas.openxmlformats.org/officeDocument/2006/relationships/image" Target="../media/image23.jpeg"/></Relationships>
</file>

<file path=ppt/slides/_rels/slide35.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23.xml"/><Relationship Id="rId1" Type="http://schemas.openxmlformats.org/officeDocument/2006/relationships/slideLayout" Target="../slideLayouts/slideLayout28.xml"/><Relationship Id="rId4" Type="http://schemas.openxmlformats.org/officeDocument/2006/relationships/image" Target="../media/image25.tiff"/></Relationships>
</file>

<file path=ppt/slides/_rels/slide3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8.xml"/><Relationship Id="rId1" Type="http://schemas.openxmlformats.org/officeDocument/2006/relationships/tags" Target="../tags/tag3.xml"/></Relationships>
</file>

<file path=ppt/slides/_rels/slide3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8.xml"/></Relationships>
</file>

<file path=ppt/slides/_rels/slide40.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hyperlink" Target="https://devopedia.org/natural-language-processing" TargetMode="Externa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slideLayout" Target="../slideLayouts/slideLayout28.xml"/><Relationship Id="rId1" Type="http://schemas.openxmlformats.org/officeDocument/2006/relationships/tags" Target="../tags/tag4.xml"/></Relationships>
</file>

<file path=ppt/slides/_rels/slide4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slideLayout" Target="../slideLayouts/slideLayout28.xml"/><Relationship Id="rId1" Type="http://schemas.openxmlformats.org/officeDocument/2006/relationships/tags" Target="../tags/tag5.xml"/></Relationships>
</file>

<file path=ppt/slides/_rels/slide45.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hyperlink" Target="https://cloudxlab.com/assessment/playlist-intro/189/unsupervised-machine-learning" TargetMode="Externa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2" Type="http://schemas.openxmlformats.org/officeDocument/2006/relationships/image" Target="../media/image34.tiff"/><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2571" y="-40220"/>
            <a:ext cx="12546692" cy="6953522"/>
          </a:xfrm>
          <a:prstGeom prst="rect">
            <a:avLst/>
          </a:prstGeom>
        </p:spPr>
      </p:pic>
      <p:sp>
        <p:nvSpPr>
          <p:cNvPr id="4" name="文本框 3"/>
          <p:cNvSpPr txBox="1"/>
          <p:nvPr/>
        </p:nvSpPr>
        <p:spPr>
          <a:xfrm>
            <a:off x="478971" y="1724424"/>
            <a:ext cx="7413172" cy="1107996"/>
          </a:xfrm>
          <a:prstGeom prst="rect">
            <a:avLst/>
          </a:prstGeom>
          <a:noFill/>
        </p:spPr>
        <p:txBody>
          <a:bodyPr wrap="square" rtlCol="0">
            <a:spAutoFit/>
          </a:bodyPr>
          <a:lstStyle/>
          <a:p>
            <a:r>
              <a:rPr lang="zh-CN" altLang="en-US" sz="6600" dirty="0">
                <a:solidFill>
                  <a:schemeClr val="accent2"/>
                </a:solidFill>
                <a:latin typeface="隶书" panose="02010509060101010101" pitchFamily="49" charset="-122"/>
                <a:ea typeface="隶书" panose="02010509060101010101" pitchFamily="49" charset="-122"/>
                <a:cs typeface="Times New Roman" panose="02020603050405020304" pitchFamily="18" charset="0"/>
              </a:rPr>
              <a:t>自然语言处理</a:t>
            </a:r>
            <a:endParaRPr lang="zh-CN" altLang="en-US" sz="6600" b="1" dirty="0">
              <a:solidFill>
                <a:srgbClr val="0F4C7D"/>
              </a:solidFill>
              <a:latin typeface="Impact" panose="020B0806030902050204" pitchFamily="34" charset="0"/>
            </a:endParaRPr>
          </a:p>
        </p:txBody>
      </p:sp>
      <p:pic>
        <p:nvPicPr>
          <p:cNvPr id="5" name="图片 4"/>
          <p:cNvPicPr>
            <a:picLocks noChangeAspect="1"/>
          </p:cNvPicPr>
          <p:nvPr/>
        </p:nvPicPr>
        <p:blipFill>
          <a:blip r:embed="rId4"/>
          <a:stretch>
            <a:fillRect/>
          </a:stretch>
        </p:blipFill>
        <p:spPr>
          <a:xfrm>
            <a:off x="9719768" y="-40220"/>
            <a:ext cx="2708025" cy="1962538"/>
          </a:xfrm>
          <a:prstGeom prst="rect">
            <a:avLst/>
          </a:prstGeom>
        </p:spPr>
      </p:pic>
      <p:pic>
        <p:nvPicPr>
          <p:cNvPr id="6" name="图片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4625" y="251901"/>
            <a:ext cx="1885950" cy="457200"/>
          </a:xfrm>
          <a:prstGeom prst="rect">
            <a:avLst/>
          </a:prstGeom>
        </p:spPr>
      </p:pic>
      <p:sp>
        <p:nvSpPr>
          <p:cNvPr id="10" name="矩形 9">
            <a:extLst>
              <a:ext uri="{FF2B5EF4-FFF2-40B4-BE49-F238E27FC236}">
                <a16:creationId xmlns:a16="http://schemas.microsoft.com/office/drawing/2014/main" id="{E45D663F-214A-42C1-82CB-A99080BC3852}"/>
              </a:ext>
            </a:extLst>
          </p:cNvPr>
          <p:cNvSpPr/>
          <p:nvPr/>
        </p:nvSpPr>
        <p:spPr>
          <a:xfrm>
            <a:off x="1568048" y="4054050"/>
            <a:ext cx="1239442" cy="646331"/>
          </a:xfrm>
          <a:prstGeom prst="rect">
            <a:avLst/>
          </a:prstGeom>
        </p:spPr>
        <p:txBody>
          <a:bodyPr wrap="none">
            <a:spAutoFit/>
          </a:bodyPr>
          <a:lstStyle/>
          <a:p>
            <a:r>
              <a:rPr kumimoji="1" lang="zh-CN" altLang="en-US" sz="3600" b="1" dirty="0">
                <a:solidFill>
                  <a:srgbClr val="0D38F1"/>
                </a:solidFill>
                <a:latin typeface="Adobe 明體 Std L" panose="02020300000000000000" pitchFamily="18" charset="-128"/>
                <a:ea typeface="Adobe 明體 Std L" panose="02020300000000000000" pitchFamily="18" charset="-128"/>
              </a:rPr>
              <a:t>彭涛 </a:t>
            </a:r>
            <a:endParaRPr kumimoji="1" lang="en-US" altLang="zh-CN" sz="3600" b="1" dirty="0">
              <a:solidFill>
                <a:srgbClr val="0D38F1"/>
              </a:solidFill>
              <a:latin typeface="Adobe 明體 Std L" panose="02020300000000000000" pitchFamily="18" charset="-128"/>
              <a:ea typeface="Adobe 明體 Std L" panose="02020300000000000000" pitchFamily="18" charset="-128"/>
            </a:endParaRPr>
          </a:p>
        </p:txBody>
      </p:sp>
      <p:sp>
        <p:nvSpPr>
          <p:cNvPr id="11" name="矩形 10">
            <a:extLst>
              <a:ext uri="{FF2B5EF4-FFF2-40B4-BE49-F238E27FC236}">
                <a16:creationId xmlns:a16="http://schemas.microsoft.com/office/drawing/2014/main" id="{B6B2F91A-BFD5-4EFA-87E7-3E41C9EF4870}"/>
              </a:ext>
            </a:extLst>
          </p:cNvPr>
          <p:cNvSpPr/>
          <p:nvPr/>
        </p:nvSpPr>
        <p:spPr>
          <a:xfrm>
            <a:off x="1519834" y="4164894"/>
            <a:ext cx="65126" cy="1926026"/>
          </a:xfrm>
          <a:prstGeom prst="rect">
            <a:avLst/>
          </a:prstGeom>
          <a:solidFill>
            <a:srgbClr val="0541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2"/>
              </a:solidFill>
            </a:endParaRPr>
          </a:p>
        </p:txBody>
      </p:sp>
      <p:sp>
        <p:nvSpPr>
          <p:cNvPr id="16" name="矩形 15">
            <a:extLst>
              <a:ext uri="{FF2B5EF4-FFF2-40B4-BE49-F238E27FC236}">
                <a16:creationId xmlns:a16="http://schemas.microsoft.com/office/drawing/2014/main" id="{E7E7DD64-2B1C-4FBE-AF83-F48360C04026}"/>
              </a:ext>
            </a:extLst>
          </p:cNvPr>
          <p:cNvSpPr/>
          <p:nvPr/>
        </p:nvSpPr>
        <p:spPr>
          <a:xfrm>
            <a:off x="1565554" y="4723256"/>
            <a:ext cx="7037426" cy="1477323"/>
          </a:xfrm>
          <a:prstGeom prst="rect">
            <a:avLst/>
          </a:prstGeom>
        </p:spPr>
        <p:txBody>
          <a:bodyPr wrap="square" lIns="91436" tIns="45718" rIns="91436" bIns="45718">
            <a:spAutoFit/>
          </a:bodyPr>
          <a:lstStyle/>
          <a:p>
            <a:r>
              <a:rPr lang="en-US" altLang="zh-CN" b="1" dirty="0">
                <a:solidFill>
                  <a:schemeClr val="accent6">
                    <a:lumMod val="75000"/>
                  </a:schemeClr>
                </a:solidFill>
              </a:rPr>
              <a:t>Data Mining and Web Information System Group </a:t>
            </a:r>
            <a:r>
              <a:rPr lang="zh-CN" altLang="en-US" b="1" dirty="0">
                <a:solidFill>
                  <a:schemeClr val="accent6">
                    <a:lumMod val="75000"/>
                  </a:schemeClr>
                </a:solidFill>
              </a:rPr>
              <a:t>（</a:t>
            </a:r>
            <a:r>
              <a:rPr lang="en-US" altLang="zh-CN" b="1" dirty="0">
                <a:solidFill>
                  <a:schemeClr val="accent6">
                    <a:lumMod val="75000"/>
                  </a:schemeClr>
                </a:solidFill>
              </a:rPr>
              <a:t>DMWIS</a:t>
            </a:r>
            <a:r>
              <a:rPr lang="zh-CN" altLang="en-US" b="1" dirty="0">
                <a:solidFill>
                  <a:schemeClr val="accent6">
                    <a:lumMod val="75000"/>
                  </a:schemeClr>
                </a:solidFill>
              </a:rPr>
              <a:t>）</a:t>
            </a:r>
            <a:r>
              <a:rPr lang="en-US" altLang="zh-CN" b="1" dirty="0">
                <a:solidFill>
                  <a:schemeClr val="accent6">
                    <a:lumMod val="75000"/>
                  </a:schemeClr>
                </a:solidFill>
              </a:rPr>
              <a:t>,</a:t>
            </a:r>
          </a:p>
          <a:p>
            <a:r>
              <a:rPr lang="en-US" altLang="zh-CN" b="1" dirty="0">
                <a:solidFill>
                  <a:schemeClr val="accent6">
                    <a:lumMod val="75000"/>
                  </a:schemeClr>
                </a:solidFill>
              </a:rPr>
              <a:t>College of Computer Science and Technology, Jilin University</a:t>
            </a:r>
          </a:p>
          <a:p>
            <a:r>
              <a:rPr lang="en-US" altLang="zh-CN" b="1" dirty="0">
                <a:solidFill>
                  <a:srgbClr val="0D38F1"/>
                </a:solidFill>
              </a:rPr>
              <a:t>tpeng@jlu.edu.cn</a:t>
            </a:r>
          </a:p>
          <a:p>
            <a:r>
              <a:rPr lang="en-US" altLang="zh-CN" b="1" dirty="0">
                <a:solidFill>
                  <a:srgbClr val="0D38F1"/>
                </a:solidFill>
              </a:rPr>
              <a:t>http://ccst.jlu.edu.cn/info/1026/17503.htm</a:t>
            </a:r>
          </a:p>
          <a:p>
            <a:r>
              <a:rPr lang="en-US" altLang="zh-CN" b="1" dirty="0">
                <a:solidFill>
                  <a:srgbClr val="0D38F1"/>
                </a:solidFill>
              </a:rPr>
              <a:t>http://www.dmwis.com/~tpeng/</a:t>
            </a:r>
          </a:p>
        </p:txBody>
      </p:sp>
      <p:sp>
        <p:nvSpPr>
          <p:cNvPr id="17" name="矩形 16">
            <a:extLst>
              <a:ext uri="{FF2B5EF4-FFF2-40B4-BE49-F238E27FC236}">
                <a16:creationId xmlns:a16="http://schemas.microsoft.com/office/drawing/2014/main" id="{0572B44C-C507-4078-B0B6-E73DD4171E79}"/>
              </a:ext>
            </a:extLst>
          </p:cNvPr>
          <p:cNvSpPr/>
          <p:nvPr/>
        </p:nvSpPr>
        <p:spPr>
          <a:xfrm>
            <a:off x="4847234" y="6230501"/>
            <a:ext cx="1784752" cy="338550"/>
          </a:xfrm>
          <a:prstGeom prst="rect">
            <a:avLst/>
          </a:prstGeom>
        </p:spPr>
        <p:txBody>
          <a:bodyPr wrap="square" lIns="91436" tIns="45718" rIns="91436" bIns="45718">
            <a:spAutoFit/>
          </a:bodyPr>
          <a:lstStyle/>
          <a:p>
            <a:pPr algn="ctr"/>
            <a:fld id="{6D2994E8-CF9A-448D-8C79-332314C9B4BA}" type="datetime2">
              <a:rPr kumimoji="1" lang="zh-CN" altLang="en-US" sz="1600" smtClean="0">
                <a:solidFill>
                  <a:schemeClr val="accent3"/>
                </a:solidFill>
              </a:rPr>
              <a:pPr algn="ctr"/>
              <a:t>2023年3月12日</a:t>
            </a:fld>
            <a:endParaRPr kumimoji="1" lang="en-US" altLang="zh-CN" sz="1600" dirty="0">
              <a:solidFill>
                <a:schemeClr val="accent3"/>
              </a:solidFill>
            </a:endParaRPr>
          </a:p>
        </p:txBody>
      </p:sp>
    </p:spTree>
    <p:extLst>
      <p:ext uri="{BB962C8B-B14F-4D97-AF65-F5344CB8AC3E}">
        <p14:creationId xmlns:p14="http://schemas.microsoft.com/office/powerpoint/2010/main" val="8834067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B17DF5E-4D58-421A-8995-6B46F73D1C7A}"/>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10</a:t>
            </a:fld>
            <a:endParaRPr lang="en-US" dirty="0">
              <a:solidFill>
                <a:prstClr val="black">
                  <a:lumMod val="75000"/>
                  <a:lumOff val="25000"/>
                </a:prstClr>
              </a:solidFill>
            </a:endParaRPr>
          </a:p>
        </p:txBody>
      </p:sp>
      <p:sp>
        <p:nvSpPr>
          <p:cNvPr id="8" name="标题 2">
            <a:extLst>
              <a:ext uri="{FF2B5EF4-FFF2-40B4-BE49-F238E27FC236}">
                <a16:creationId xmlns:a16="http://schemas.microsoft.com/office/drawing/2014/main" id="{896049C4-6C7F-4079-AFB0-D2E297FC68C8}"/>
              </a:ext>
            </a:extLst>
          </p:cNvPr>
          <p:cNvSpPr>
            <a:spLocks noGrp="1"/>
          </p:cNvSpPr>
          <p:nvPr>
            <p:ph type="title"/>
          </p:nvPr>
        </p:nvSpPr>
        <p:spPr>
          <a:xfrm>
            <a:off x="438150" y="178588"/>
            <a:ext cx="5981700" cy="471365"/>
          </a:xfrm>
        </p:spPr>
        <p:txBody>
          <a:bodyPr/>
          <a:lstStyle/>
          <a:p>
            <a:r>
              <a:rPr lang="en-US" altLang="zh-CN" dirty="0"/>
              <a:t>NLP</a:t>
            </a:r>
            <a:r>
              <a:rPr lang="zh-CN" altLang="en-US" dirty="0"/>
              <a:t>背景</a:t>
            </a:r>
          </a:p>
        </p:txBody>
      </p:sp>
      <p:sp>
        <p:nvSpPr>
          <p:cNvPr id="9" name="文本占位符 3">
            <a:extLst>
              <a:ext uri="{FF2B5EF4-FFF2-40B4-BE49-F238E27FC236}">
                <a16:creationId xmlns:a16="http://schemas.microsoft.com/office/drawing/2014/main" id="{43DB0E09-A440-4C17-9AD6-210E92B496FE}"/>
              </a:ext>
            </a:extLst>
          </p:cNvPr>
          <p:cNvSpPr>
            <a:spLocks noGrp="1"/>
          </p:cNvSpPr>
          <p:nvPr>
            <p:ph type="body" sz="half" idx="2"/>
          </p:nvPr>
        </p:nvSpPr>
        <p:spPr>
          <a:xfrm>
            <a:off x="3180191" y="649953"/>
            <a:ext cx="5486400" cy="412781"/>
          </a:xfrm>
        </p:spPr>
        <p:txBody>
          <a:bodyPr/>
          <a:lstStyle/>
          <a:p>
            <a:r>
              <a:rPr lang="zh-CN" altLang="en-US" dirty="0"/>
              <a:t>发展历程及重要人物</a:t>
            </a:r>
          </a:p>
        </p:txBody>
      </p:sp>
      <p:sp>
        <p:nvSpPr>
          <p:cNvPr id="10" name="文本框 9">
            <a:extLst>
              <a:ext uri="{FF2B5EF4-FFF2-40B4-BE49-F238E27FC236}">
                <a16:creationId xmlns:a16="http://schemas.microsoft.com/office/drawing/2014/main" id="{51724C40-766B-41E1-B5AA-B1723E19FD65}"/>
              </a:ext>
            </a:extLst>
          </p:cNvPr>
          <p:cNvSpPr txBox="1"/>
          <p:nvPr/>
        </p:nvSpPr>
        <p:spPr>
          <a:xfrm>
            <a:off x="5795645" y="1427480"/>
            <a:ext cx="6160135" cy="5116272"/>
          </a:xfrm>
          <a:prstGeom prst="rect">
            <a:avLst/>
          </a:prstGeom>
          <a:noFill/>
        </p:spPr>
        <p:txBody>
          <a:bodyPr wrap="square" rtlCol="0" anchor="t">
            <a:spAutoFit/>
          </a:bodyPr>
          <a:lstStyle/>
          <a:p>
            <a:pPr>
              <a:lnSpc>
                <a:spcPct val="150000"/>
              </a:lnSpc>
            </a:pPr>
            <a:r>
              <a:rPr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Geoffrey E. Hinton</a:t>
            </a:r>
            <a:r>
              <a:rPr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，2013 </a:t>
            </a:r>
            <a:r>
              <a:rPr sz="20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年加入加入谷歌</a:t>
            </a:r>
            <a:r>
              <a:rPr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AI </a:t>
            </a:r>
            <a:r>
              <a:rPr sz="20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团队，证明反向传播算法可以帮助神经网络发现数据的内部表示</a:t>
            </a:r>
            <a:r>
              <a:rPr lang="zh-CN"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，发明了玻尔兹曼机，改进了卷积神经网络</a:t>
            </a:r>
            <a:r>
              <a:rPr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p>
          <a:p>
            <a:pPr>
              <a:lnSpc>
                <a:spcPct val="150000"/>
              </a:lnSpc>
            </a:pPr>
            <a:r>
              <a:rPr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Yann </a:t>
            </a:r>
            <a:r>
              <a:rPr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LeCun</a:t>
            </a:r>
            <a:r>
              <a:rPr sz="20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，发了卷积神经网络</a:t>
            </a:r>
            <a:r>
              <a:rPr lang="zh-CN"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，第一个训练卷积神经网络系统处理手写数字图像，为神经网络开拓了广阔的空间，相关项目、论文、专利</a:t>
            </a:r>
            <a:r>
              <a:rPr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p>
          <a:p>
            <a:pPr>
              <a:lnSpc>
                <a:spcPct val="150000"/>
              </a:lnSpc>
            </a:pPr>
            <a:r>
              <a:rPr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Yoshua</a:t>
            </a:r>
            <a:r>
              <a:rPr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Bengio</a:t>
            </a:r>
            <a:r>
              <a:rPr sz="20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，将神经网络与概率模型（如隐马尔可夫模型）相结合</a:t>
            </a:r>
            <a:r>
              <a:rPr lang="zh-CN"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，引入高维词嵌入作为词的意义表示，引入了在机器翻译方向取得突破的注意力机制，共同开发生成对抗网络</a:t>
            </a:r>
            <a:r>
              <a:rPr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p>
        </p:txBody>
      </p:sp>
      <p:pic>
        <p:nvPicPr>
          <p:cNvPr id="11" name="图片 10" descr="C:/Users/dell/AppData/Local/Temp/picturecompress_20211109130927/output_18.jpgoutput_18">
            <a:extLst>
              <a:ext uri="{FF2B5EF4-FFF2-40B4-BE49-F238E27FC236}">
                <a16:creationId xmlns:a16="http://schemas.microsoft.com/office/drawing/2014/main" id="{1519C061-B3A0-468C-A917-B5A72D55FC01}"/>
              </a:ext>
            </a:extLst>
          </p:cNvPr>
          <p:cNvPicPr/>
          <p:nvPr/>
        </p:nvPicPr>
        <p:blipFill>
          <a:blip r:embed="rId2"/>
          <a:stretch>
            <a:fillRect/>
          </a:stretch>
        </p:blipFill>
        <p:spPr>
          <a:xfrm>
            <a:off x="60960" y="1662430"/>
            <a:ext cx="5734685" cy="3961130"/>
          </a:xfrm>
          <a:prstGeom prst="rect">
            <a:avLst/>
          </a:prstGeom>
          <a:noFill/>
          <a:ln w="9525">
            <a:noFill/>
          </a:ln>
        </p:spPr>
      </p:pic>
      <p:sp>
        <p:nvSpPr>
          <p:cNvPr id="12" name="文本框 11">
            <a:extLst>
              <a:ext uri="{FF2B5EF4-FFF2-40B4-BE49-F238E27FC236}">
                <a16:creationId xmlns:a16="http://schemas.microsoft.com/office/drawing/2014/main" id="{62F8EE43-BBE5-4CF1-8351-24BCEB1E6251}"/>
              </a:ext>
            </a:extLst>
          </p:cNvPr>
          <p:cNvSpPr txBox="1"/>
          <p:nvPr/>
        </p:nvSpPr>
        <p:spPr>
          <a:xfrm>
            <a:off x="1165225" y="5750560"/>
            <a:ext cx="3373120" cy="460375"/>
          </a:xfrm>
          <a:prstGeom prst="rect">
            <a:avLst/>
          </a:prstGeom>
          <a:noFill/>
        </p:spPr>
        <p:txBody>
          <a:bodyPr wrap="none" rtlCol="0" anchor="t">
            <a:spAutoFit/>
          </a:bodyPr>
          <a:lstStyle/>
          <a:p>
            <a:pPr algn="ctr" defTabSz="1219200">
              <a:spcBef>
                <a:spcPct val="20000"/>
              </a:spcBef>
              <a:buClrTx/>
              <a:buSzTx/>
              <a:buFont typeface="Arial" panose="020B0604020202020204" pitchFamily="34" charset="0"/>
            </a:pPr>
            <a:r>
              <a:rPr lang="zh-CN" altLang="en-US" sz="2400" b="1">
                <a:solidFill>
                  <a:schemeClr val="accent6">
                    <a:lumMod val="75000"/>
                  </a:schemeClr>
                </a:solidFill>
                <a:latin typeface="微软雅黑" panose="020B0503020204020204" pitchFamily="34" charset="-122"/>
                <a:ea typeface="微软雅黑" panose="020B0503020204020204" pitchFamily="34" charset="-122"/>
                <a:sym typeface="+mn-ea"/>
              </a:rPr>
              <a:t>共同获得201</a:t>
            </a:r>
            <a:r>
              <a:rPr lang="en-US" altLang="zh-CN" sz="2400" b="1">
                <a:solidFill>
                  <a:schemeClr val="accent6">
                    <a:lumMod val="75000"/>
                  </a:schemeClr>
                </a:solidFill>
                <a:latin typeface="微软雅黑" panose="020B0503020204020204" pitchFamily="34" charset="-122"/>
                <a:ea typeface="微软雅黑" panose="020B0503020204020204" pitchFamily="34" charset="-122"/>
                <a:sym typeface="+mn-ea"/>
              </a:rPr>
              <a:t>8</a:t>
            </a:r>
            <a:r>
              <a:rPr lang="zh-CN" altLang="en-US" sz="2400" b="1">
                <a:solidFill>
                  <a:schemeClr val="accent6">
                    <a:lumMod val="75000"/>
                  </a:schemeClr>
                </a:solidFill>
                <a:latin typeface="微软雅黑" panose="020B0503020204020204" pitchFamily="34" charset="-122"/>
                <a:ea typeface="微软雅黑" panose="020B0503020204020204" pitchFamily="34" charset="-122"/>
                <a:sym typeface="+mn-ea"/>
              </a:rPr>
              <a:t>年图灵奖</a:t>
            </a:r>
          </a:p>
        </p:txBody>
      </p:sp>
    </p:spTree>
    <p:extLst>
      <p:ext uri="{BB962C8B-B14F-4D97-AF65-F5344CB8AC3E}">
        <p14:creationId xmlns:p14="http://schemas.microsoft.com/office/powerpoint/2010/main" val="1855333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B17DF5E-4D58-421A-8995-6B46F73D1C7A}"/>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11</a:t>
            </a:fld>
            <a:endParaRPr lang="en-US" dirty="0">
              <a:solidFill>
                <a:prstClr val="black">
                  <a:lumMod val="75000"/>
                  <a:lumOff val="25000"/>
                </a:prstClr>
              </a:solidFill>
            </a:endParaRPr>
          </a:p>
        </p:txBody>
      </p:sp>
      <p:sp>
        <p:nvSpPr>
          <p:cNvPr id="8" name="标题 2">
            <a:extLst>
              <a:ext uri="{FF2B5EF4-FFF2-40B4-BE49-F238E27FC236}">
                <a16:creationId xmlns:a16="http://schemas.microsoft.com/office/drawing/2014/main" id="{896049C4-6C7F-4079-AFB0-D2E297FC68C8}"/>
              </a:ext>
            </a:extLst>
          </p:cNvPr>
          <p:cNvSpPr>
            <a:spLocks noGrp="1"/>
          </p:cNvSpPr>
          <p:nvPr>
            <p:ph type="title"/>
          </p:nvPr>
        </p:nvSpPr>
        <p:spPr>
          <a:xfrm>
            <a:off x="438150" y="178588"/>
            <a:ext cx="5981700" cy="471365"/>
          </a:xfrm>
        </p:spPr>
        <p:txBody>
          <a:bodyPr/>
          <a:lstStyle/>
          <a:p>
            <a:r>
              <a:rPr lang="en-US" altLang="zh-CN" dirty="0"/>
              <a:t>NLP</a:t>
            </a:r>
            <a:r>
              <a:rPr lang="zh-CN" altLang="en-US" dirty="0"/>
              <a:t>背景</a:t>
            </a:r>
          </a:p>
        </p:txBody>
      </p:sp>
      <p:sp>
        <p:nvSpPr>
          <p:cNvPr id="9" name="文本占位符 3">
            <a:extLst>
              <a:ext uri="{FF2B5EF4-FFF2-40B4-BE49-F238E27FC236}">
                <a16:creationId xmlns:a16="http://schemas.microsoft.com/office/drawing/2014/main" id="{43DB0E09-A440-4C17-9AD6-210E92B496FE}"/>
              </a:ext>
            </a:extLst>
          </p:cNvPr>
          <p:cNvSpPr>
            <a:spLocks noGrp="1"/>
          </p:cNvSpPr>
          <p:nvPr>
            <p:ph type="body" sz="half" idx="2"/>
          </p:nvPr>
        </p:nvSpPr>
        <p:spPr>
          <a:xfrm>
            <a:off x="3180191" y="649953"/>
            <a:ext cx="5486400" cy="412781"/>
          </a:xfrm>
        </p:spPr>
        <p:txBody>
          <a:bodyPr/>
          <a:lstStyle/>
          <a:p>
            <a:r>
              <a:rPr lang="zh-CN" altLang="en-US" dirty="0"/>
              <a:t>相关组织、会议和期刊</a:t>
            </a:r>
          </a:p>
        </p:txBody>
      </p:sp>
      <p:sp>
        <p:nvSpPr>
          <p:cNvPr id="13" name="文本框 12">
            <a:extLst>
              <a:ext uri="{FF2B5EF4-FFF2-40B4-BE49-F238E27FC236}">
                <a16:creationId xmlns:a16="http://schemas.microsoft.com/office/drawing/2014/main" id="{26241904-6BDF-43DF-9D62-512CC213BB95}"/>
              </a:ext>
            </a:extLst>
          </p:cNvPr>
          <p:cNvSpPr txBox="1"/>
          <p:nvPr/>
        </p:nvSpPr>
        <p:spPr>
          <a:xfrm>
            <a:off x="137160" y="1447800"/>
            <a:ext cx="11737975" cy="5077460"/>
          </a:xfrm>
          <a:prstGeom prst="rect">
            <a:avLst/>
          </a:prstGeom>
          <a:noFill/>
        </p:spPr>
        <p:txBody>
          <a:bodyPr wrap="square" rtlCol="0" anchor="t">
            <a:spAutoFit/>
          </a:bodyPr>
          <a:lstStyle/>
          <a:p>
            <a:pPr marL="914400" lvl="1" indent="-457200" algn="l">
              <a:lnSpc>
                <a:spcPct val="150000"/>
              </a:lnSpc>
              <a:buClrTx/>
              <a:buSzTx/>
              <a:buFont typeface="Wingdings" panose="05000000000000000000" pitchFamily="2" charset="2"/>
              <a:buChar char="l"/>
            </a:pPr>
            <a:r>
              <a:rPr lang="zh-CN" altLang="en-US" sz="24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sym typeface="+mn-ea"/>
              </a:rPr>
              <a:t>国际计算语言学协会</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（ACL）是计算语言学（CL）和自然语言处理（NLP）领域重要的国际学术组织，成立于1962年，最初为机器翻译和计算语言学协会（AMTCL），在1968年更名为 ACL。ACL 的历史几乎就是 NLP 的历史，从 NLP 早期基于规则的方法，到基于统计学习的方法，直到当前基于深度神经网络的方法。可以说ACL协会一直支撑着NLP多年来的发展。</a:t>
            </a:r>
          </a:p>
          <a:p>
            <a:pPr marL="914400" lvl="1" indent="-457200" algn="l">
              <a:lnSpc>
                <a:spcPct val="150000"/>
              </a:lnSpc>
              <a:buClrTx/>
              <a:buSzTx/>
              <a:buFont typeface="Wingdings" panose="05000000000000000000" pitchFamily="2" charset="2"/>
              <a:buChar char="l"/>
            </a:pPr>
            <a:r>
              <a:rPr lang="zh-CN" altLang="en-US" sz="24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sym typeface="+mn-ea"/>
              </a:rPr>
              <a:t>中国中文信息学会</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CIPS</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）成立于1981年，利用计算机对汉语的音、形、义等语言文字信息进行的加工和操作，包括对字、词、短语、句、篇章的输入、输出、识别、转换、压缩、存储、检索、分析、理解和生成等各方面的处理技术。</a:t>
            </a:r>
          </a:p>
          <a:p>
            <a:pPr marL="914400" lvl="1" indent="-457200" algn="l">
              <a:lnSpc>
                <a:spcPct val="150000"/>
              </a:lnSpc>
              <a:buClrTx/>
              <a:buSzTx/>
              <a:buFont typeface="Wingdings" panose="05000000000000000000" pitchFamily="2" charset="2"/>
              <a:buChar char="l"/>
            </a:pP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  ......</a:t>
            </a:r>
          </a:p>
        </p:txBody>
      </p:sp>
    </p:spTree>
    <p:extLst>
      <p:ext uri="{BB962C8B-B14F-4D97-AF65-F5344CB8AC3E}">
        <p14:creationId xmlns:p14="http://schemas.microsoft.com/office/powerpoint/2010/main" val="206608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B17DF5E-4D58-421A-8995-6B46F73D1C7A}"/>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12</a:t>
            </a:fld>
            <a:endParaRPr lang="en-US" dirty="0">
              <a:solidFill>
                <a:prstClr val="black">
                  <a:lumMod val="75000"/>
                  <a:lumOff val="25000"/>
                </a:prstClr>
              </a:solidFill>
            </a:endParaRPr>
          </a:p>
        </p:txBody>
      </p:sp>
      <p:sp>
        <p:nvSpPr>
          <p:cNvPr id="8" name="标题 2">
            <a:extLst>
              <a:ext uri="{FF2B5EF4-FFF2-40B4-BE49-F238E27FC236}">
                <a16:creationId xmlns:a16="http://schemas.microsoft.com/office/drawing/2014/main" id="{896049C4-6C7F-4079-AFB0-D2E297FC68C8}"/>
              </a:ext>
            </a:extLst>
          </p:cNvPr>
          <p:cNvSpPr>
            <a:spLocks noGrp="1"/>
          </p:cNvSpPr>
          <p:nvPr>
            <p:ph type="title"/>
          </p:nvPr>
        </p:nvSpPr>
        <p:spPr>
          <a:xfrm>
            <a:off x="438150" y="178588"/>
            <a:ext cx="5981700" cy="471365"/>
          </a:xfrm>
        </p:spPr>
        <p:txBody>
          <a:bodyPr/>
          <a:lstStyle/>
          <a:p>
            <a:r>
              <a:rPr lang="en-US" altLang="zh-CN" dirty="0"/>
              <a:t>NLP</a:t>
            </a:r>
            <a:r>
              <a:rPr lang="zh-CN" altLang="en-US" dirty="0"/>
              <a:t>背景</a:t>
            </a:r>
          </a:p>
        </p:txBody>
      </p:sp>
      <p:sp>
        <p:nvSpPr>
          <p:cNvPr id="9" name="文本占位符 3">
            <a:extLst>
              <a:ext uri="{FF2B5EF4-FFF2-40B4-BE49-F238E27FC236}">
                <a16:creationId xmlns:a16="http://schemas.microsoft.com/office/drawing/2014/main" id="{43DB0E09-A440-4C17-9AD6-210E92B496FE}"/>
              </a:ext>
            </a:extLst>
          </p:cNvPr>
          <p:cNvSpPr>
            <a:spLocks noGrp="1"/>
          </p:cNvSpPr>
          <p:nvPr>
            <p:ph type="body" sz="half" idx="2"/>
          </p:nvPr>
        </p:nvSpPr>
        <p:spPr>
          <a:xfrm>
            <a:off x="3180191" y="649953"/>
            <a:ext cx="5486400" cy="412781"/>
          </a:xfrm>
        </p:spPr>
        <p:txBody>
          <a:bodyPr/>
          <a:lstStyle/>
          <a:p>
            <a:r>
              <a:rPr lang="zh-CN" altLang="en-US" dirty="0"/>
              <a:t>相关组织、会议和期刊</a:t>
            </a:r>
          </a:p>
        </p:txBody>
      </p:sp>
      <p:sp>
        <p:nvSpPr>
          <p:cNvPr id="13" name="文本框 12">
            <a:extLst>
              <a:ext uri="{FF2B5EF4-FFF2-40B4-BE49-F238E27FC236}">
                <a16:creationId xmlns:a16="http://schemas.microsoft.com/office/drawing/2014/main" id="{26241904-6BDF-43DF-9D62-512CC213BB95}"/>
              </a:ext>
            </a:extLst>
          </p:cNvPr>
          <p:cNvSpPr txBox="1"/>
          <p:nvPr/>
        </p:nvSpPr>
        <p:spPr>
          <a:xfrm>
            <a:off x="880523" y="1441222"/>
            <a:ext cx="9454172" cy="3905043"/>
          </a:xfrm>
          <a:prstGeom prst="rect">
            <a:avLst/>
          </a:prstGeom>
          <a:noFill/>
        </p:spPr>
        <p:txBody>
          <a:bodyPr wrap="square" rtlCol="0" anchor="t">
            <a:spAutoFit/>
          </a:bodyPr>
          <a:lstStyle/>
          <a:p>
            <a:pPr marL="914400" lvl="1" indent="-457200">
              <a:lnSpc>
                <a:spcPct val="150000"/>
              </a:lnSpc>
              <a:buFont typeface="Wingdings" panose="05000000000000000000" pitchFamily="2" charset="2"/>
              <a:buChar char="l"/>
            </a:pP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ACL</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（国际计算语言学协会） 举办的</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ACL</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EMNLP</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NAACL </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和  </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ICCL (</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国际计算语言学委员会</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举办的 </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COLING </a:t>
            </a:r>
          </a:p>
          <a:p>
            <a:pPr marL="914400" lvl="1" indent="-457200">
              <a:lnSpc>
                <a:spcPct val="150000"/>
              </a:lnSpc>
              <a:buFont typeface="Wingdings" panose="05000000000000000000" pitchFamily="2" charset="2"/>
              <a:buChar char="l"/>
            </a:pP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ACL</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举办的</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EACL</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AACL</a:t>
            </a: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人工智能领域</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AAAI </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 </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IJCAI</a:t>
            </a:r>
            <a:endPar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其他相关领域的会</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a:t>
            </a:r>
          </a:p>
          <a:p>
            <a:pPr marL="914400" lvl="1" indent="-457200">
              <a:lnSpc>
                <a:spcPct val="150000"/>
              </a:lnSpc>
              <a:buFont typeface="Wingdings" panose="05000000000000000000" pitchFamily="2" charset="2"/>
              <a:buChar char="l"/>
            </a:pP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 </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期刊：</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Computational Linguistics </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 </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Transactions of ACL</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TACL</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sym typeface="+mn-ea"/>
              </a:rPr>
              <a:t>）、</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sym typeface="+mn-ea"/>
              </a:rPr>
              <a:t>......</a:t>
            </a:r>
          </a:p>
        </p:txBody>
      </p:sp>
    </p:spTree>
    <p:extLst>
      <p:ext uri="{BB962C8B-B14F-4D97-AF65-F5344CB8AC3E}">
        <p14:creationId xmlns:p14="http://schemas.microsoft.com/office/powerpoint/2010/main" val="2698379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874C9C6-C296-4E8C-BD03-912B30BB46FD}"/>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13</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33664434-4E56-4653-8022-D8C0383945B8}"/>
              </a:ext>
            </a:extLst>
          </p:cNvPr>
          <p:cNvSpPr>
            <a:spLocks noGrp="1"/>
          </p:cNvSpPr>
          <p:nvPr>
            <p:ph type="title"/>
          </p:nvPr>
        </p:nvSpPr>
        <p:spPr/>
        <p:txBody>
          <a:bodyPr/>
          <a:lstStyle/>
          <a:p>
            <a:r>
              <a:rPr lang="en-US" altLang="zh-CN" dirty="0"/>
              <a:t>NLP</a:t>
            </a:r>
            <a:r>
              <a:rPr lang="zh-CN" altLang="en-US" dirty="0"/>
              <a:t>背景</a:t>
            </a:r>
          </a:p>
        </p:txBody>
      </p:sp>
      <p:sp>
        <p:nvSpPr>
          <p:cNvPr id="4" name="文本占位符 3">
            <a:extLst>
              <a:ext uri="{FF2B5EF4-FFF2-40B4-BE49-F238E27FC236}">
                <a16:creationId xmlns:a16="http://schemas.microsoft.com/office/drawing/2014/main" id="{853E1B3D-2FD8-4443-9466-53D56D39B19A}"/>
              </a:ext>
            </a:extLst>
          </p:cNvPr>
          <p:cNvSpPr>
            <a:spLocks noGrp="1"/>
          </p:cNvSpPr>
          <p:nvPr>
            <p:ph type="body" sz="half" idx="2"/>
          </p:nvPr>
        </p:nvSpPr>
        <p:spPr>
          <a:xfrm>
            <a:off x="3180190" y="649953"/>
            <a:ext cx="5981699" cy="412781"/>
          </a:xfrm>
        </p:spPr>
        <p:txBody>
          <a:bodyPr/>
          <a:lstStyle/>
          <a:p>
            <a:r>
              <a:rPr lang="zh-CN" altLang="en-US" dirty="0"/>
              <a:t>图灵测试</a:t>
            </a:r>
            <a:r>
              <a:rPr lang="en-US" altLang="zh-CN" dirty="0"/>
              <a:t>-</a:t>
            </a:r>
            <a:r>
              <a:rPr lang="zh-CN" altLang="en-US" dirty="0"/>
              <a:t>具有人类语言能力（思考能力）</a:t>
            </a:r>
          </a:p>
        </p:txBody>
      </p:sp>
      <p:sp>
        <p:nvSpPr>
          <p:cNvPr id="5" name="文本框 4">
            <a:extLst>
              <a:ext uri="{FF2B5EF4-FFF2-40B4-BE49-F238E27FC236}">
                <a16:creationId xmlns:a16="http://schemas.microsoft.com/office/drawing/2014/main" id="{35882057-2FC0-47F8-B37C-FA7451FEE847}"/>
              </a:ext>
            </a:extLst>
          </p:cNvPr>
          <p:cNvSpPr txBox="1"/>
          <p:nvPr/>
        </p:nvSpPr>
        <p:spPr>
          <a:xfrm>
            <a:off x="5042535" y="2193290"/>
            <a:ext cx="6464935" cy="3905043"/>
          </a:xfrm>
          <a:prstGeom prst="rect">
            <a:avLst/>
          </a:prstGeom>
          <a:noFill/>
        </p:spPr>
        <p:txBody>
          <a:bodyPr wrap="square" rtlCol="0" anchor="t">
            <a:spAutoFit/>
          </a:bodyPr>
          <a:lstStyle/>
          <a:p>
            <a:pPr marL="914400" lvl="1" indent="-457200" algn="l">
              <a:lnSpc>
                <a:spcPct val="150000"/>
              </a:lnSpc>
              <a:buClrTx/>
              <a:buSzTx/>
              <a:buFont typeface="Wingdings" panose="05000000000000000000" pitchFamily="2" charset="2"/>
              <a:buChar char="l"/>
            </a:pPr>
            <a:r>
              <a:rPr lang="zh-CN" altLang="en-US" sz="2400" b="1" dirty="0">
                <a:solidFill>
                  <a:srgbClr val="0E5A8B"/>
                </a:solidFill>
                <a:latin typeface="微软雅黑" panose="020B0503020204020204" pitchFamily="34" charset="-122"/>
                <a:ea typeface="微软雅黑" panose="020B0503020204020204" pitchFamily="34" charset="-122"/>
                <a:sym typeface="+mn-ea"/>
              </a:rPr>
              <a:t>一个人(C)询问两个他看不见的对象（机器A和正常思维的人B）。如果经过若干询问后，C无法区分A与B，则A通过图灵测试。</a:t>
            </a:r>
            <a:endParaRPr lang="zh-CN" altLang="en-US" sz="2400" b="1" dirty="0">
              <a:solidFill>
                <a:srgbClr val="0E5A8B"/>
              </a:solidFill>
              <a:latin typeface="微软雅黑" panose="020B0503020204020204" pitchFamily="34" charset="-122"/>
              <a:ea typeface="微软雅黑" panose="020B0503020204020204" pitchFamily="34" charset="-122"/>
            </a:endParaRPr>
          </a:p>
          <a:p>
            <a:pPr marL="914400" lvl="1" indent="-457200">
              <a:lnSpc>
                <a:spcPct val="150000"/>
              </a:lnSpc>
              <a:buFont typeface="Wingdings" panose="05000000000000000000" pitchFamily="2" charset="2"/>
              <a:buChar char="l"/>
            </a:pPr>
            <a:r>
              <a:rPr lang="zh-CN" altLang="en-US" sz="2400" b="1" dirty="0">
                <a:solidFill>
                  <a:srgbClr val="0E5A8B"/>
                </a:solidFill>
                <a:latin typeface="微软雅黑" panose="020B0503020204020204" pitchFamily="34" charset="-122"/>
                <a:ea typeface="微软雅黑" panose="020B0503020204020204" pitchFamily="34" charset="-122"/>
                <a:sym typeface="+mn-ea"/>
              </a:rPr>
              <a:t>聊天机器人Eugene Goostman（尤金</a:t>
            </a:r>
            <a:r>
              <a:rPr lang="en-US" altLang="zh-CN" sz="2400" b="1" dirty="0">
                <a:solidFill>
                  <a:srgbClr val="0E5A8B"/>
                </a:solidFill>
                <a:latin typeface="微软雅黑" panose="020B0503020204020204" pitchFamily="34" charset="-122"/>
                <a:ea typeface="微软雅黑" panose="020B0503020204020204" pitchFamily="34" charset="-122"/>
                <a:sym typeface="+mn-ea"/>
              </a:rPr>
              <a:t>·</a:t>
            </a:r>
            <a:r>
              <a:rPr lang="zh-CN" altLang="en-US" sz="2400" b="1" dirty="0">
                <a:solidFill>
                  <a:srgbClr val="0E5A8B"/>
                </a:solidFill>
                <a:latin typeface="微软雅黑" panose="020B0503020204020204" pitchFamily="34" charset="-122"/>
                <a:ea typeface="微软雅黑" panose="020B0503020204020204" pitchFamily="34" charset="-122"/>
                <a:sym typeface="+mn-ea"/>
              </a:rPr>
              <a:t>古斯特曼）(2014)在5分钟内试图欺骗30%的人。</a:t>
            </a:r>
          </a:p>
        </p:txBody>
      </p:sp>
      <p:pic>
        <p:nvPicPr>
          <p:cNvPr id="6" name="图片 5" descr="C:/Users/dell/AppData/Local/Temp/picturecompress_20211109130927/output_9.pngoutput_9">
            <a:extLst>
              <a:ext uri="{FF2B5EF4-FFF2-40B4-BE49-F238E27FC236}">
                <a16:creationId xmlns:a16="http://schemas.microsoft.com/office/drawing/2014/main" id="{D79607C6-3D4F-4E78-8080-AB56EC51BC1D}"/>
              </a:ext>
            </a:extLst>
          </p:cNvPr>
          <p:cNvPicPr>
            <a:picLocks noChangeAspect="1"/>
          </p:cNvPicPr>
          <p:nvPr/>
        </p:nvPicPr>
        <p:blipFill>
          <a:blip r:embed="rId2"/>
          <a:stretch>
            <a:fillRect/>
          </a:stretch>
        </p:blipFill>
        <p:spPr>
          <a:xfrm>
            <a:off x="762635" y="1905635"/>
            <a:ext cx="4279900" cy="4128135"/>
          </a:xfrm>
          <a:prstGeom prst="rect">
            <a:avLst/>
          </a:prstGeom>
        </p:spPr>
      </p:pic>
    </p:spTree>
    <p:extLst>
      <p:ext uri="{BB962C8B-B14F-4D97-AF65-F5344CB8AC3E}">
        <p14:creationId xmlns:p14="http://schemas.microsoft.com/office/powerpoint/2010/main" val="2145404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10"/>
            <a:fld id="{C136B7D2-B98C-44FD-8D04-7EC62A564975}" type="slidenum">
              <a:rPr lang="en-US" smtClean="0">
                <a:solidFill>
                  <a:prstClr val="black">
                    <a:lumMod val="75000"/>
                    <a:lumOff val="25000"/>
                  </a:prstClr>
                </a:solidFill>
              </a:rPr>
              <a:t>14</a:t>
            </a:fld>
            <a:endParaRPr lang="en-US" dirty="0">
              <a:solidFill>
                <a:prstClr val="black">
                  <a:lumMod val="75000"/>
                  <a:lumOff val="25000"/>
                </a:prstClr>
              </a:solidFill>
            </a:endParaRPr>
          </a:p>
        </p:txBody>
      </p:sp>
      <p:grpSp>
        <p:nvGrpSpPr>
          <p:cNvPr id="5" name="组合 4"/>
          <p:cNvGrpSpPr/>
          <p:nvPr/>
        </p:nvGrpSpPr>
        <p:grpSpPr>
          <a:xfrm>
            <a:off x="520946" y="1406523"/>
            <a:ext cx="11122260" cy="5030372"/>
            <a:chOff x="1531141" y="1562933"/>
            <a:chExt cx="9129718" cy="3726901"/>
          </a:xfrm>
        </p:grpSpPr>
        <p:sp>
          <p:nvSpPr>
            <p:cNvPr id="6" name="圆角矩形 5"/>
            <p:cNvSpPr/>
            <p:nvPr/>
          </p:nvSpPr>
          <p:spPr>
            <a:xfrm>
              <a:off x="1531141" y="1562933"/>
              <a:ext cx="9129718" cy="3726901"/>
            </a:xfrm>
            <a:prstGeom prst="roundRect">
              <a:avLst>
                <a:gd name="adj" fmla="val 9960"/>
              </a:avLst>
            </a:prstGeom>
            <a:gradFill flip="none" rotWithShape="1">
              <a:gsLst>
                <a:gs pos="0">
                  <a:srgbClr val="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 name="圆角矩形 12"/>
            <p:cNvSpPr/>
            <p:nvPr/>
          </p:nvSpPr>
          <p:spPr>
            <a:xfrm>
              <a:off x="1810622" y="1842451"/>
              <a:ext cx="8570756" cy="3074693"/>
            </a:xfrm>
            <a:prstGeom prst="roundRect">
              <a:avLst>
                <a:gd name="adj" fmla="val 11474"/>
              </a:avLst>
            </a:prstGeom>
            <a:gradFill flip="none" rotWithShape="1">
              <a:gsLst>
                <a:gs pos="0">
                  <a:srgbClr val="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8" name="TextBox 28"/>
            <p:cNvSpPr txBox="1"/>
            <p:nvPr/>
          </p:nvSpPr>
          <p:spPr>
            <a:xfrm>
              <a:off x="3088776" y="1901551"/>
              <a:ext cx="7192173" cy="294083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914400" lvl="1" indent="-457200" algn="l" defTabSz="914400">
                <a:lnSpc>
                  <a:spcPct val="150000"/>
                </a:lnSpc>
                <a:buClrTx/>
                <a:buSzTx/>
                <a:buFont typeface="Wingdings" panose="05000000000000000000" pitchFamily="2" charset="2"/>
                <a:buChar char="l"/>
              </a:pPr>
              <a:r>
                <a:rPr lang="zh-CN" altLang="en-US" sz="24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程序语言-Python</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Jupyter Notebook-Anaconda</a:t>
              </a:r>
            </a:p>
            <a:p>
              <a:pPr marL="914400" lvl="1" indent="-457200" algn="l" defTabSz="914400">
                <a:lnSpc>
                  <a:spcPct val="150000"/>
                </a:lnSpc>
                <a:buClrTx/>
                <a:buSzTx/>
                <a:buFont typeface="Wingdings" panose="05000000000000000000" pitchFamily="2" charset="2"/>
                <a:buChar char="l"/>
              </a:pPr>
              <a:r>
                <a:rPr lang="zh-CN" altLang="en-US" sz="24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深度学习框架</a:t>
              </a:r>
              <a:r>
                <a:rPr lang="en-US" altLang="zh-CN" sz="24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-Tensorflow</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Google</a:t>
              </a:r>
              <a:r>
                <a:rPr lang="zh-CN"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支持</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文档详尽、架构灵活、社区庞大、配套组件完善</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可视化等</a:t>
              </a: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使用的工具或库</a:t>
              </a:r>
              <a:endPar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1371600" lvl="2" indent="-457200">
                <a:lnSpc>
                  <a:spcPct val="150000"/>
                </a:lnSpc>
                <a:buFont typeface="Wingdings" panose="05000000000000000000" pitchFamily="2" charset="2"/>
                <a:buChar char="ü"/>
              </a:pPr>
              <a:r>
                <a:rPr sz="24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scikit-learn</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机器学习的模型、数据集、评价方法</a:t>
              </a:r>
              <a:endPar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1371600" lvl="2" indent="-457200">
                <a:lnSpc>
                  <a:spcPct val="150000"/>
                </a:lnSpc>
                <a:buFont typeface="Wingdings" panose="05000000000000000000" pitchFamily="2" charset="2"/>
                <a:buChar char="ü"/>
              </a:pPr>
              <a:r>
                <a:rPr lang="en-US" altLang="zh-CN" sz="24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Gensim</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自然语言处理工具</a:t>
              </a:r>
            </a:p>
            <a:p>
              <a:pPr marL="1371600" lvl="2" indent="-457200">
                <a:lnSpc>
                  <a:spcPct val="150000"/>
                </a:lnSpc>
                <a:buFont typeface="Wingdings" panose="05000000000000000000" pitchFamily="2" charset="2"/>
                <a:buChar char="ü"/>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其他使用的工具和模型</a:t>
              </a:r>
            </a:p>
          </p:txBody>
        </p:sp>
      </p:grpSp>
      <p:grpSp>
        <p:nvGrpSpPr>
          <p:cNvPr id="10" name="组合 9"/>
          <p:cNvGrpSpPr/>
          <p:nvPr/>
        </p:nvGrpSpPr>
        <p:grpSpPr>
          <a:xfrm>
            <a:off x="1151059" y="3194839"/>
            <a:ext cx="1145126" cy="1145275"/>
            <a:chOff x="3996846" y="3864636"/>
            <a:chExt cx="858956" cy="858956"/>
          </a:xfrm>
        </p:grpSpPr>
        <p:grpSp>
          <p:nvGrpSpPr>
            <p:cNvPr id="11" name="组合 10"/>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13" name="同心圆 74"/>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endParaRPr>
              </a:p>
            </p:txBody>
          </p:sp>
          <p:sp>
            <p:nvSpPr>
              <p:cNvPr id="14" name="椭圆 13"/>
              <p:cNvSpPr/>
              <p:nvPr/>
            </p:nvSpPr>
            <p:spPr>
              <a:xfrm>
                <a:off x="392112" y="760412"/>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endParaRPr>
              </a:p>
            </p:txBody>
          </p:sp>
        </p:grpSp>
        <p:sp>
          <p:nvSpPr>
            <p:cNvPr id="12" name="Freeform 110"/>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A7F3"/>
            </a:solidFill>
            <a:ln>
              <a:noFill/>
            </a:ln>
          </p:spPr>
          <p:txBody>
            <a:bodyPr lIns="121920" tIns="60960" rIns="121920" bIns="60960"/>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3300" b="0" i="0" u="none" strike="noStrike" kern="0" cap="none" spc="0" normalizeH="0" baseline="0" noProof="0">
                <a:ln>
                  <a:noFill/>
                </a:ln>
                <a:solidFill>
                  <a:srgbClr val="000000">
                    <a:lumMod val="50000"/>
                    <a:lumOff val="50000"/>
                  </a:srgbClr>
                </a:solidFill>
                <a:effectLst/>
                <a:uLnTx/>
                <a:uFillTx/>
                <a:ea typeface="微软雅黑" panose="020B0503020204020204" pitchFamily="34" charset="-122"/>
                <a:cs typeface="Arial" panose="020B0604020202020204" pitchFamily="34" charset="0"/>
              </a:endParaRPr>
            </a:p>
          </p:txBody>
        </p:sp>
      </p:grpSp>
      <p:sp>
        <p:nvSpPr>
          <p:cNvPr id="17" name="文本占位符 16"/>
          <p:cNvSpPr>
            <a:spLocks noGrp="1"/>
          </p:cNvSpPr>
          <p:nvPr>
            <p:ph type="body" sz="half" idx="2"/>
          </p:nvPr>
        </p:nvSpPr>
        <p:spPr>
          <a:xfrm>
            <a:off x="3137011" y="779493"/>
            <a:ext cx="5486400" cy="412781"/>
          </a:xfrm>
        </p:spPr>
        <p:txBody>
          <a:bodyPr/>
          <a:lstStyle/>
          <a:p>
            <a:pPr>
              <a:buClrTx/>
              <a:buSzTx/>
            </a:pPr>
            <a:r>
              <a:rPr lang="zh-CN" altLang="zh-CN" dirty="0"/>
              <a:t>课程实践涉及</a:t>
            </a:r>
          </a:p>
        </p:txBody>
      </p:sp>
      <p:sp>
        <p:nvSpPr>
          <p:cNvPr id="4" name="标题 3"/>
          <p:cNvSpPr>
            <a:spLocks noGrp="1"/>
          </p:cNvSpPr>
          <p:nvPr>
            <p:ph type="title"/>
          </p:nvPr>
        </p:nvSpPr>
        <p:spPr>
          <a:xfrm>
            <a:off x="409575" y="178435"/>
            <a:ext cx="1741170" cy="471170"/>
          </a:xfrm>
        </p:spPr>
        <p:txBody>
          <a:bodyPr/>
          <a:lstStyle/>
          <a:p>
            <a:pPr algn="l">
              <a:spcBef>
                <a:spcPct val="20000"/>
              </a:spcBef>
              <a:buClrTx/>
              <a:buSzTx/>
              <a:buFontTx/>
            </a:pPr>
            <a:r>
              <a:rPr lang="zh-CN" altLang="en-US" kern="0" dirty="0">
                <a:solidFill>
                  <a:srgbClr val="0070C0"/>
                </a:solidFill>
                <a:ea typeface="微软雅黑" panose="020B0503020204020204" pitchFamily="34" charset="-122"/>
              </a:rPr>
              <a:t>环境和工具</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93ECA9E-C12A-4E86-B4B8-D78723C6C088}"/>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15</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C1BCC48A-5B28-4FA1-9E8C-C59304639B33}"/>
              </a:ext>
            </a:extLst>
          </p:cNvPr>
          <p:cNvSpPr>
            <a:spLocks noGrp="1"/>
          </p:cNvSpPr>
          <p:nvPr>
            <p:ph type="title"/>
          </p:nvPr>
        </p:nvSpPr>
        <p:spPr/>
        <p:txBody>
          <a:bodyPr/>
          <a:lstStyle/>
          <a:p>
            <a:r>
              <a:rPr lang="zh-CN" altLang="en-US" dirty="0"/>
              <a:t>环境和工具</a:t>
            </a:r>
          </a:p>
        </p:txBody>
      </p:sp>
      <p:sp>
        <p:nvSpPr>
          <p:cNvPr id="4" name="文本占位符 3">
            <a:extLst>
              <a:ext uri="{FF2B5EF4-FFF2-40B4-BE49-F238E27FC236}">
                <a16:creationId xmlns:a16="http://schemas.microsoft.com/office/drawing/2014/main" id="{5BC48CA2-06B8-47D7-BCC6-E15DBAB4B12F}"/>
              </a:ext>
            </a:extLst>
          </p:cNvPr>
          <p:cNvSpPr>
            <a:spLocks noGrp="1"/>
          </p:cNvSpPr>
          <p:nvPr>
            <p:ph type="body" sz="half" idx="2"/>
          </p:nvPr>
        </p:nvSpPr>
        <p:spPr/>
        <p:txBody>
          <a:bodyPr/>
          <a:lstStyle/>
          <a:p>
            <a:r>
              <a:rPr lang="zh-CN" altLang="en-US" dirty="0"/>
              <a:t>深度学习框架活跃度</a:t>
            </a:r>
          </a:p>
        </p:txBody>
      </p:sp>
      <p:pic>
        <p:nvPicPr>
          <p:cNvPr id="7" name="图片 6">
            <a:extLst>
              <a:ext uri="{FF2B5EF4-FFF2-40B4-BE49-F238E27FC236}">
                <a16:creationId xmlns:a16="http://schemas.microsoft.com/office/drawing/2014/main" id="{726725F4-7529-40C7-8CE9-A61ABBD77383}"/>
              </a:ext>
            </a:extLst>
          </p:cNvPr>
          <p:cNvPicPr>
            <a:picLocks noChangeAspect="1"/>
          </p:cNvPicPr>
          <p:nvPr/>
        </p:nvPicPr>
        <p:blipFill>
          <a:blip r:embed="rId2"/>
          <a:srcRect l="28960" t="18575" r="6171" b="19196"/>
          <a:stretch>
            <a:fillRect/>
          </a:stretch>
        </p:blipFill>
        <p:spPr>
          <a:xfrm>
            <a:off x="1325880" y="1401445"/>
            <a:ext cx="9737725" cy="5253990"/>
          </a:xfrm>
          <a:prstGeom prst="rect">
            <a:avLst/>
          </a:prstGeom>
        </p:spPr>
      </p:pic>
    </p:spTree>
    <p:extLst>
      <p:ext uri="{BB962C8B-B14F-4D97-AF65-F5344CB8AC3E}">
        <p14:creationId xmlns:p14="http://schemas.microsoft.com/office/powerpoint/2010/main" val="791039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16</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语言的研究</a:t>
            </a:r>
          </a:p>
        </p:txBody>
      </p:sp>
      <p:grpSp>
        <p:nvGrpSpPr>
          <p:cNvPr id="5" name="组合 4">
            <a:extLst>
              <a:ext uri="{FF2B5EF4-FFF2-40B4-BE49-F238E27FC236}">
                <a16:creationId xmlns:a16="http://schemas.microsoft.com/office/drawing/2014/main" id="{167F8709-F2D2-4AAF-85F8-13DEFCC4641B}"/>
              </a:ext>
            </a:extLst>
          </p:cNvPr>
          <p:cNvGrpSpPr/>
          <p:nvPr/>
        </p:nvGrpSpPr>
        <p:grpSpPr>
          <a:xfrm>
            <a:off x="520946" y="1406523"/>
            <a:ext cx="11122260" cy="5030372"/>
            <a:chOff x="1531141" y="1562933"/>
            <a:chExt cx="9129718" cy="3726901"/>
          </a:xfrm>
        </p:grpSpPr>
        <p:sp>
          <p:nvSpPr>
            <p:cNvPr id="6" name="圆角矩形 5">
              <a:extLst>
                <a:ext uri="{FF2B5EF4-FFF2-40B4-BE49-F238E27FC236}">
                  <a16:creationId xmlns:a16="http://schemas.microsoft.com/office/drawing/2014/main" id="{45CA1927-B17F-4C40-8CC2-4AFBBA0C1778}"/>
                </a:ext>
              </a:extLst>
            </p:cNvPr>
            <p:cNvSpPr/>
            <p:nvPr/>
          </p:nvSpPr>
          <p:spPr>
            <a:xfrm>
              <a:off x="1531141" y="1562933"/>
              <a:ext cx="9129718" cy="3726901"/>
            </a:xfrm>
            <a:prstGeom prst="roundRect">
              <a:avLst>
                <a:gd name="adj" fmla="val 9960"/>
              </a:avLst>
            </a:prstGeom>
            <a:gradFill flip="none" rotWithShape="1">
              <a:gsLst>
                <a:gs pos="0">
                  <a:srgbClr val="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7" name="圆角矩形 12">
              <a:extLst>
                <a:ext uri="{FF2B5EF4-FFF2-40B4-BE49-F238E27FC236}">
                  <a16:creationId xmlns:a16="http://schemas.microsoft.com/office/drawing/2014/main" id="{C75BEF40-646A-410E-818C-CEC34F9BCCD6}"/>
                </a:ext>
              </a:extLst>
            </p:cNvPr>
            <p:cNvSpPr/>
            <p:nvPr/>
          </p:nvSpPr>
          <p:spPr>
            <a:xfrm>
              <a:off x="1810622" y="1842451"/>
              <a:ext cx="8570756" cy="3074693"/>
            </a:xfrm>
            <a:prstGeom prst="roundRect">
              <a:avLst>
                <a:gd name="adj" fmla="val 11474"/>
              </a:avLst>
            </a:prstGeom>
            <a:gradFill flip="none" rotWithShape="1">
              <a:gsLst>
                <a:gs pos="0">
                  <a:srgbClr val="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8" name="TextBox 28">
              <a:extLst>
                <a:ext uri="{FF2B5EF4-FFF2-40B4-BE49-F238E27FC236}">
                  <a16:creationId xmlns:a16="http://schemas.microsoft.com/office/drawing/2014/main" id="{C64F34F0-F1A1-41FB-9307-BB288D78DBD0}"/>
                </a:ext>
              </a:extLst>
            </p:cNvPr>
            <p:cNvSpPr txBox="1"/>
            <p:nvPr/>
          </p:nvSpPr>
          <p:spPr>
            <a:xfrm>
              <a:off x="2997175" y="1901551"/>
              <a:ext cx="7283774" cy="280157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3765" rtl="0" eaLnBrk="1" fontAlgn="auto" latinLnBrk="0" hangingPunct="1">
                <a:lnSpc>
                  <a:spcPct val="100000"/>
                </a:lnSpc>
                <a:spcBef>
                  <a:spcPts val="0"/>
                </a:spcBef>
                <a:spcAft>
                  <a:spcPts val="0"/>
                </a:spcAft>
                <a:buClrTx/>
                <a:buSzTx/>
                <a:buFontTx/>
                <a:buNone/>
                <a:tabLst/>
                <a:defRPr/>
              </a:pPr>
              <a:r>
                <a:rPr kumimoji="0" lang="zh-CN" altLang="en-US" sz="2800" b="1" i="0" u="none" strike="noStrike" kern="0" cap="none" spc="0" normalizeH="0" baseline="0" noProof="0" dirty="0">
                  <a:ln w="18415" cmpd="sng">
                    <a:noFill/>
                    <a:prstDash val="solid"/>
                  </a:ln>
                  <a:solidFill>
                    <a:srgbClr val="0D38F1"/>
                  </a:solidFill>
                  <a:effectLst/>
                  <a:uLnTx/>
                  <a:uFillTx/>
                  <a:latin typeface="微软雅黑"/>
                  <a:ea typeface="微软雅黑"/>
                  <a:cs typeface="+mn-cs"/>
                </a:rPr>
                <a:t>什么</a:t>
              </a:r>
              <a:r>
                <a:rPr lang="zh-CN" altLang="en-US" sz="2800" b="1" kern="0" dirty="0">
                  <a:ln w="18415" cmpd="sng">
                    <a:noFill/>
                    <a:prstDash val="solid"/>
                  </a:ln>
                  <a:solidFill>
                    <a:srgbClr val="0D38F1"/>
                  </a:solidFill>
                  <a:latin typeface="微软雅黑"/>
                  <a:ea typeface="微软雅黑"/>
                </a:rPr>
                <a:t>是自然语言处理？</a:t>
              </a:r>
              <a:endParaRPr lang="en-US" altLang="zh-CN" sz="2800" b="1" kern="0" dirty="0">
                <a:ln w="18415" cmpd="sng">
                  <a:noFill/>
                  <a:prstDash val="solid"/>
                </a:ln>
                <a:solidFill>
                  <a:srgbClr val="0D38F1"/>
                </a:solidFill>
                <a:latin typeface="微软雅黑"/>
                <a:ea typeface="微软雅黑"/>
              </a:endParaRPr>
            </a:p>
            <a:p>
              <a:pPr marL="914400" lvl="1" indent="-457200">
                <a:lnSpc>
                  <a:spcPct val="150000"/>
                </a:lnSpc>
                <a:buFont typeface="Wingdings" panose="05000000000000000000" pitchFamily="2" charset="2"/>
                <a:buChar char="l"/>
              </a:pPr>
              <a:r>
                <a:rPr lang="zh-CN" altLang="en-US" sz="2400" dirty="0">
                  <a:solidFill>
                    <a:schemeClr val="accent6">
                      <a:lumMod val="75000"/>
                    </a:schemeClr>
                  </a:solidFill>
                  <a:latin typeface="Trebuchet MS" panose="020B0603020202020204" pitchFamily="34" charset="0"/>
                </a:rPr>
                <a:t>利用计算机等设备，采用可计算的方法（统计、建模等）</a:t>
              </a:r>
            </a:p>
            <a:p>
              <a:pPr marL="914400" lvl="1" indent="-457200">
                <a:lnSpc>
                  <a:spcPct val="150000"/>
                </a:lnSpc>
                <a:buFont typeface="Wingdings" panose="05000000000000000000" pitchFamily="2" charset="2"/>
                <a:buChar char="l"/>
              </a:pPr>
              <a:r>
                <a:rPr lang="zh-CN" altLang="en-US" sz="2400" dirty="0">
                  <a:solidFill>
                    <a:schemeClr val="accent6">
                      <a:lumMod val="75000"/>
                    </a:schemeClr>
                  </a:solidFill>
                  <a:latin typeface="Trebuchet MS" panose="020B0603020202020204" pitchFamily="34" charset="0"/>
                </a:rPr>
                <a:t>对自然语言的各级语言单位（字词句段篇），进行读取、加工、转换、分析、计算、存储及可视化等一些列操作</a:t>
              </a:r>
            </a:p>
            <a:p>
              <a:pPr marL="914400" lvl="1" indent="-457200">
                <a:lnSpc>
                  <a:spcPct val="150000"/>
                </a:lnSpc>
                <a:buFont typeface="Wingdings" panose="05000000000000000000" pitchFamily="2" charset="2"/>
                <a:buChar char="l"/>
              </a:pPr>
              <a:r>
                <a:rPr lang="zh-CN" altLang="en-US" sz="2400" dirty="0">
                  <a:solidFill>
                    <a:schemeClr val="accent6">
                      <a:lumMod val="75000"/>
                    </a:schemeClr>
                  </a:solidFill>
                  <a:latin typeface="Trebuchet MS" panose="020B0603020202020204" pitchFamily="34" charset="0"/>
                </a:rPr>
                <a:t>最终取得可利用的结果</a:t>
              </a:r>
              <a:endParaRPr lang="en-US" altLang="zh-CN" sz="2400" dirty="0">
                <a:solidFill>
                  <a:schemeClr val="accent6">
                    <a:lumMod val="75000"/>
                  </a:schemeClr>
                </a:solidFill>
                <a:latin typeface="Trebuchet MS" panose="020B0603020202020204" pitchFamily="34" charset="0"/>
              </a:endParaRPr>
            </a:p>
            <a:p>
              <a:pPr marL="914400" lvl="1" indent="-457200">
                <a:lnSpc>
                  <a:spcPct val="150000"/>
                </a:lnSpc>
                <a:buFont typeface="Wingdings" panose="05000000000000000000" pitchFamily="2" charset="2"/>
                <a:buChar char="l"/>
              </a:pPr>
              <a:r>
                <a:rPr lang="zh-CN" altLang="en-US" sz="2400" dirty="0">
                  <a:solidFill>
                    <a:schemeClr val="accent6">
                      <a:lumMod val="75000"/>
                    </a:schemeClr>
                  </a:solidFill>
                  <a:latin typeface="Trebuchet MS" panose="020B0603020202020204" pitchFamily="34" charset="0"/>
                </a:rPr>
                <a:t>新一代人工智能应用基础之一</a:t>
              </a:r>
            </a:p>
            <a:p>
              <a:pPr marL="914400" lvl="1" indent="-457200">
                <a:lnSpc>
                  <a:spcPct val="150000"/>
                </a:lnSpc>
                <a:buFont typeface="Wingdings" panose="05000000000000000000" pitchFamily="2" charset="2"/>
                <a:buChar char="l"/>
              </a:pPr>
              <a:r>
                <a:rPr lang="zh-CN" altLang="en-US" sz="2400" dirty="0">
                  <a:solidFill>
                    <a:schemeClr val="accent6">
                      <a:lumMod val="75000"/>
                    </a:schemeClr>
                  </a:solidFill>
                  <a:latin typeface="Trebuchet MS" panose="020B0603020202020204" pitchFamily="34" charset="0"/>
                </a:rPr>
                <a:t>人机交互、人机合作必须掌握的基本技能之一</a:t>
              </a:r>
              <a:endParaRPr lang="en-US" altLang="zh-CN" sz="2400" dirty="0">
                <a:solidFill>
                  <a:schemeClr val="accent6">
                    <a:lumMod val="75000"/>
                  </a:schemeClr>
                </a:solidFill>
                <a:latin typeface="Trebuchet MS" panose="020B0603020202020204" pitchFamily="34" charset="0"/>
              </a:endParaRPr>
            </a:p>
          </p:txBody>
        </p:sp>
      </p:grpSp>
      <p:grpSp>
        <p:nvGrpSpPr>
          <p:cNvPr id="10" name="组合 9">
            <a:extLst>
              <a:ext uri="{FF2B5EF4-FFF2-40B4-BE49-F238E27FC236}">
                <a16:creationId xmlns:a16="http://schemas.microsoft.com/office/drawing/2014/main" id="{A97EC5B5-E5A6-4DAC-9452-2B0849660AC4}"/>
              </a:ext>
            </a:extLst>
          </p:cNvPr>
          <p:cNvGrpSpPr/>
          <p:nvPr/>
        </p:nvGrpSpPr>
        <p:grpSpPr>
          <a:xfrm>
            <a:off x="1011618" y="3181643"/>
            <a:ext cx="1145126" cy="1145275"/>
            <a:chOff x="3996846" y="3864636"/>
            <a:chExt cx="858956" cy="858956"/>
          </a:xfrm>
        </p:grpSpPr>
        <p:grpSp>
          <p:nvGrpSpPr>
            <p:cNvPr id="11" name="组合 10">
              <a:extLst>
                <a:ext uri="{FF2B5EF4-FFF2-40B4-BE49-F238E27FC236}">
                  <a16:creationId xmlns:a16="http://schemas.microsoft.com/office/drawing/2014/main" id="{C632925B-9285-4E75-AFE3-9435418BCDC1}"/>
                </a:ext>
              </a:extLst>
            </p:cNvPr>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13" name="同心圆 74">
                <a:extLst>
                  <a:ext uri="{FF2B5EF4-FFF2-40B4-BE49-F238E27FC236}">
                    <a16:creationId xmlns:a16="http://schemas.microsoft.com/office/drawing/2014/main" id="{DDA21C63-C07F-44DE-9FF1-5F52A9B186A4}"/>
                  </a:ext>
                </a:extLst>
              </p:cNvPr>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14" name="椭圆 13">
                <a:extLst>
                  <a:ext uri="{FF2B5EF4-FFF2-40B4-BE49-F238E27FC236}">
                    <a16:creationId xmlns:a16="http://schemas.microsoft.com/office/drawing/2014/main" id="{B04D0E0A-99B9-4F59-BBA3-090D9CD03F18}"/>
                  </a:ext>
                </a:extLst>
              </p:cNvPr>
              <p:cNvSpPr/>
              <p:nvPr/>
            </p:nvSpPr>
            <p:spPr>
              <a:xfrm>
                <a:off x="392112" y="760412"/>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grpSp>
        <p:sp>
          <p:nvSpPr>
            <p:cNvPr id="12" name="Freeform 110">
              <a:extLst>
                <a:ext uri="{FF2B5EF4-FFF2-40B4-BE49-F238E27FC236}">
                  <a16:creationId xmlns:a16="http://schemas.microsoft.com/office/drawing/2014/main" id="{1624F51E-99BE-47FD-92D7-72DEBAEE9BF4}"/>
                </a:ext>
              </a:extLst>
            </p:cNvPr>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A7F3"/>
            </a:solidFill>
            <a:ln>
              <a:noFill/>
            </a:ln>
          </p:spPr>
          <p:txBody>
            <a:bodyPr lIns="121920" tIns="60960" rIns="121920" bIns="60960"/>
            <a:lstStyle/>
            <a:p>
              <a:pPr marL="0" marR="0" lvl="0" indent="0" defTabSz="1218565" eaLnBrk="1" fontAlgn="auto" latinLnBrk="0" hangingPunct="1">
                <a:lnSpc>
                  <a:spcPct val="100000"/>
                </a:lnSpc>
                <a:spcBef>
                  <a:spcPts val="0"/>
                </a:spcBef>
                <a:spcAft>
                  <a:spcPts val="0"/>
                </a:spcAft>
                <a:buClrTx/>
                <a:buSzTx/>
                <a:buFontTx/>
                <a:buNone/>
                <a:tabLst/>
                <a:defRPr/>
              </a:pPr>
              <a:endParaRPr kumimoji="0" lang="zh-CN" altLang="en-US" sz="3300" b="0" i="0" u="none" strike="noStrike" kern="0" cap="none" spc="0" normalizeH="0" baseline="0" noProof="0">
                <a:ln>
                  <a:noFill/>
                </a:ln>
                <a:solidFill>
                  <a:srgbClr val="000000">
                    <a:lumMod val="50000"/>
                    <a:lumOff val="50000"/>
                  </a:srgbClr>
                </a:solidFill>
                <a:effectLst/>
                <a:uLnTx/>
                <a:uFillTx/>
                <a:ea typeface="微软雅黑" panose="020B0503020204020204" pitchFamily="34" charset="-122"/>
                <a:cs typeface="Arial" panose="020B0604020202020204" pitchFamily="34" charset="0"/>
              </a:endParaRPr>
            </a:p>
          </p:txBody>
        </p:sp>
      </p:grpSp>
    </p:spTree>
    <p:extLst>
      <p:ext uri="{BB962C8B-B14F-4D97-AF65-F5344CB8AC3E}">
        <p14:creationId xmlns:p14="http://schemas.microsoft.com/office/powerpoint/2010/main" val="23087962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17</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语言的研究</a:t>
            </a:r>
          </a:p>
        </p:txBody>
      </p:sp>
      <p:grpSp>
        <p:nvGrpSpPr>
          <p:cNvPr id="5" name="组合 4">
            <a:extLst>
              <a:ext uri="{FF2B5EF4-FFF2-40B4-BE49-F238E27FC236}">
                <a16:creationId xmlns:a16="http://schemas.microsoft.com/office/drawing/2014/main" id="{167F8709-F2D2-4AAF-85F8-13DEFCC4641B}"/>
              </a:ext>
            </a:extLst>
          </p:cNvPr>
          <p:cNvGrpSpPr/>
          <p:nvPr/>
        </p:nvGrpSpPr>
        <p:grpSpPr>
          <a:xfrm>
            <a:off x="520946" y="1406523"/>
            <a:ext cx="11122260" cy="5030372"/>
            <a:chOff x="1531141" y="1562933"/>
            <a:chExt cx="9129718" cy="3726901"/>
          </a:xfrm>
        </p:grpSpPr>
        <p:sp>
          <p:nvSpPr>
            <p:cNvPr id="6" name="圆角矩形 5">
              <a:extLst>
                <a:ext uri="{FF2B5EF4-FFF2-40B4-BE49-F238E27FC236}">
                  <a16:creationId xmlns:a16="http://schemas.microsoft.com/office/drawing/2014/main" id="{45CA1927-B17F-4C40-8CC2-4AFBBA0C1778}"/>
                </a:ext>
              </a:extLst>
            </p:cNvPr>
            <p:cNvSpPr/>
            <p:nvPr/>
          </p:nvSpPr>
          <p:spPr>
            <a:xfrm>
              <a:off x="1531141" y="1562933"/>
              <a:ext cx="9129718" cy="3726901"/>
            </a:xfrm>
            <a:prstGeom prst="roundRect">
              <a:avLst>
                <a:gd name="adj" fmla="val 9960"/>
              </a:avLst>
            </a:prstGeom>
            <a:gradFill flip="none" rotWithShape="1">
              <a:gsLst>
                <a:gs pos="0">
                  <a:srgbClr val="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7" name="圆角矩形 12">
              <a:extLst>
                <a:ext uri="{FF2B5EF4-FFF2-40B4-BE49-F238E27FC236}">
                  <a16:creationId xmlns:a16="http://schemas.microsoft.com/office/drawing/2014/main" id="{C75BEF40-646A-410E-818C-CEC34F9BCCD6}"/>
                </a:ext>
              </a:extLst>
            </p:cNvPr>
            <p:cNvSpPr/>
            <p:nvPr/>
          </p:nvSpPr>
          <p:spPr>
            <a:xfrm>
              <a:off x="1810622" y="1842451"/>
              <a:ext cx="8570756" cy="3074693"/>
            </a:xfrm>
            <a:prstGeom prst="roundRect">
              <a:avLst>
                <a:gd name="adj" fmla="val 11474"/>
              </a:avLst>
            </a:prstGeom>
            <a:gradFill flip="none" rotWithShape="1">
              <a:gsLst>
                <a:gs pos="0">
                  <a:srgbClr val="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8" name="TextBox 28">
              <a:extLst>
                <a:ext uri="{FF2B5EF4-FFF2-40B4-BE49-F238E27FC236}">
                  <a16:creationId xmlns:a16="http://schemas.microsoft.com/office/drawing/2014/main" id="{C64F34F0-F1A1-41FB-9307-BB288D78DBD0}"/>
                </a:ext>
              </a:extLst>
            </p:cNvPr>
            <p:cNvSpPr txBox="1"/>
            <p:nvPr/>
          </p:nvSpPr>
          <p:spPr>
            <a:xfrm>
              <a:off x="2997175" y="1901551"/>
              <a:ext cx="7283774" cy="302960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defTabSz="913765">
                <a:defRPr/>
              </a:pPr>
              <a:r>
                <a:rPr lang="zh-CN" altLang="en-US" sz="2800" b="1" kern="0" dirty="0">
                  <a:ln w="18415" cmpd="sng">
                    <a:noFill/>
                    <a:prstDash val="solid"/>
                  </a:ln>
                  <a:solidFill>
                    <a:srgbClr val="0D38F1"/>
                  </a:solidFill>
                  <a:latin typeface="微软雅黑"/>
                  <a:ea typeface="微软雅黑"/>
                </a:rPr>
                <a:t>不同领域中分别研究：语言学中</a:t>
              </a:r>
              <a:r>
                <a:rPr lang="en-US" altLang="zh-CN" sz="2800" b="1" kern="0" dirty="0">
                  <a:ln w="18415" cmpd="sng">
                    <a:noFill/>
                    <a:prstDash val="solid"/>
                  </a:ln>
                  <a:solidFill>
                    <a:srgbClr val="0D38F1"/>
                  </a:solidFill>
                  <a:latin typeface="微软雅黑"/>
                  <a:ea typeface="微软雅黑"/>
                </a:rPr>
                <a:t>-</a:t>
              </a:r>
              <a:r>
                <a:rPr lang="zh-CN" altLang="en-US" sz="2800" b="1" kern="0" dirty="0">
                  <a:ln w="18415" cmpd="sng">
                    <a:noFill/>
                    <a:prstDash val="solid"/>
                  </a:ln>
                  <a:solidFill>
                    <a:srgbClr val="0D38F1"/>
                  </a:solidFill>
                  <a:latin typeface="微软雅黑"/>
                  <a:ea typeface="微软雅黑"/>
                </a:rPr>
                <a:t>计算语言学，计算机科学</a:t>
              </a:r>
              <a:r>
                <a:rPr lang="en-US" altLang="zh-CN" sz="2800" b="1" kern="0" dirty="0">
                  <a:ln w="18415" cmpd="sng">
                    <a:noFill/>
                    <a:prstDash val="solid"/>
                  </a:ln>
                  <a:solidFill>
                    <a:srgbClr val="0D38F1"/>
                  </a:solidFill>
                  <a:latin typeface="微软雅黑"/>
                  <a:ea typeface="微软雅黑"/>
                </a:rPr>
                <a:t>-</a:t>
              </a:r>
              <a:r>
                <a:rPr lang="zh-CN" altLang="en-US" sz="2800" b="1" kern="0" dirty="0">
                  <a:ln w="18415" cmpd="sng">
                    <a:noFill/>
                    <a:prstDash val="solid"/>
                  </a:ln>
                  <a:solidFill>
                    <a:srgbClr val="0D38F1"/>
                  </a:solidFill>
                  <a:latin typeface="微软雅黑"/>
                  <a:ea typeface="微软雅黑"/>
                </a:rPr>
                <a:t>自然语言处理，电子工程</a:t>
              </a:r>
              <a:r>
                <a:rPr lang="en-US" altLang="zh-CN" sz="2800" b="1" kern="0" dirty="0">
                  <a:ln w="18415" cmpd="sng">
                    <a:noFill/>
                    <a:prstDash val="solid"/>
                  </a:ln>
                  <a:solidFill>
                    <a:srgbClr val="0D38F1"/>
                  </a:solidFill>
                  <a:latin typeface="微软雅黑"/>
                  <a:ea typeface="微软雅黑"/>
                </a:rPr>
                <a:t>-</a:t>
              </a:r>
              <a:r>
                <a:rPr lang="zh-CN" altLang="en-US" sz="2800" b="1" kern="0" dirty="0">
                  <a:ln w="18415" cmpd="sng">
                    <a:noFill/>
                    <a:prstDash val="solid"/>
                  </a:ln>
                  <a:solidFill>
                    <a:srgbClr val="0D38F1"/>
                  </a:solidFill>
                  <a:latin typeface="微软雅黑"/>
                  <a:ea typeface="微软雅黑"/>
                </a:rPr>
                <a:t>语音识别，心理学</a:t>
              </a:r>
              <a:r>
                <a:rPr lang="en-US" altLang="zh-CN" sz="2800" b="1" kern="0" dirty="0">
                  <a:ln w="18415" cmpd="sng">
                    <a:noFill/>
                    <a:prstDash val="solid"/>
                  </a:ln>
                  <a:solidFill>
                    <a:srgbClr val="0D38F1"/>
                  </a:solidFill>
                  <a:latin typeface="微软雅黑"/>
                  <a:ea typeface="微软雅黑"/>
                </a:rPr>
                <a:t>-</a:t>
              </a:r>
              <a:r>
                <a:rPr lang="zh-CN" altLang="en-US" sz="2800" b="1" kern="0" dirty="0">
                  <a:ln w="18415" cmpd="sng">
                    <a:noFill/>
                    <a:prstDash val="solid"/>
                  </a:ln>
                  <a:solidFill>
                    <a:srgbClr val="0D38F1"/>
                  </a:solidFill>
                  <a:latin typeface="微软雅黑"/>
                  <a:ea typeface="微软雅黑"/>
                </a:rPr>
                <a:t>计算心理语言学</a:t>
              </a:r>
              <a:endParaRPr lang="en-US" altLang="zh-CN" sz="2800" b="1" kern="0" dirty="0">
                <a:ln w="18415" cmpd="sng">
                  <a:noFill/>
                  <a:prstDash val="solid"/>
                </a:ln>
                <a:solidFill>
                  <a:srgbClr val="0D38F1"/>
                </a:solidFill>
                <a:latin typeface="微软雅黑"/>
                <a:ea typeface="微软雅黑"/>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Trebuchet MS" panose="020B0603020202020204" pitchFamily="34" charset="0"/>
                </a:rPr>
                <a:t>多学科、技术等交叉</a:t>
              </a:r>
            </a:p>
            <a:p>
              <a:pPr marL="1371600" lvl="2" indent="-457200">
                <a:lnSpc>
                  <a:spcPct val="150000"/>
                </a:lnSpc>
                <a:buFont typeface="Wingdings" panose="05000000000000000000" pitchFamily="2" charset="2"/>
                <a:buChar char="ü"/>
              </a:pPr>
              <a:r>
                <a:rPr lang="zh-CN" altLang="en-US" sz="2400" b="1" dirty="0">
                  <a:solidFill>
                    <a:srgbClr val="0E5A8B"/>
                  </a:solidFill>
                  <a:latin typeface="Trebuchet MS" panose="020B0603020202020204" pitchFamily="34" charset="0"/>
                </a:rPr>
                <a:t>数学、计算机科学、自然语言学、统计及运筹学等</a:t>
              </a:r>
            </a:p>
            <a:p>
              <a:pPr marL="1371600" lvl="2" indent="-457200">
                <a:lnSpc>
                  <a:spcPct val="150000"/>
                </a:lnSpc>
                <a:buFont typeface="Wingdings" panose="05000000000000000000" pitchFamily="2" charset="2"/>
                <a:buChar char="ü"/>
              </a:pPr>
              <a:r>
                <a:rPr lang="zh-CN" altLang="en-US" sz="2400" b="1" dirty="0">
                  <a:solidFill>
                    <a:srgbClr val="0E5A8B"/>
                  </a:solidFill>
                  <a:latin typeface="Trebuchet MS" panose="020B0603020202020204" pitchFamily="34" charset="0"/>
                </a:rPr>
                <a:t>文本处理、声音处理、图像处理等技术</a:t>
              </a:r>
            </a:p>
            <a:p>
              <a:pPr marL="1371600" lvl="2" indent="-457200">
                <a:lnSpc>
                  <a:spcPct val="150000"/>
                </a:lnSpc>
                <a:buFont typeface="Wingdings" panose="05000000000000000000" pitchFamily="2" charset="2"/>
                <a:buChar char="ü"/>
              </a:pPr>
              <a:r>
                <a:rPr lang="zh-CN" altLang="en-US" sz="2400" b="1" dirty="0">
                  <a:solidFill>
                    <a:srgbClr val="0E5A8B"/>
                  </a:solidFill>
                  <a:latin typeface="Trebuchet MS" panose="020B0603020202020204" pitchFamily="34" charset="0"/>
                </a:rPr>
                <a:t>并行计算、大数据处理（数据密集型、计算密集型）等计算模式</a:t>
              </a:r>
              <a:endParaRPr lang="en-US" altLang="zh-CN" sz="2400" b="1" dirty="0">
                <a:solidFill>
                  <a:srgbClr val="0E5A8B"/>
                </a:solidFill>
                <a:latin typeface="Trebuchet MS" panose="020B0603020202020204" pitchFamily="34" charset="0"/>
              </a:endParaRPr>
            </a:p>
          </p:txBody>
        </p:sp>
      </p:grpSp>
      <p:grpSp>
        <p:nvGrpSpPr>
          <p:cNvPr id="10" name="组合 9">
            <a:extLst>
              <a:ext uri="{FF2B5EF4-FFF2-40B4-BE49-F238E27FC236}">
                <a16:creationId xmlns:a16="http://schemas.microsoft.com/office/drawing/2014/main" id="{A97EC5B5-E5A6-4DAC-9452-2B0849660AC4}"/>
              </a:ext>
            </a:extLst>
          </p:cNvPr>
          <p:cNvGrpSpPr/>
          <p:nvPr/>
        </p:nvGrpSpPr>
        <p:grpSpPr>
          <a:xfrm>
            <a:off x="1011618" y="3181643"/>
            <a:ext cx="1145126" cy="1145275"/>
            <a:chOff x="3996846" y="3864636"/>
            <a:chExt cx="858956" cy="858956"/>
          </a:xfrm>
        </p:grpSpPr>
        <p:grpSp>
          <p:nvGrpSpPr>
            <p:cNvPr id="11" name="组合 10">
              <a:extLst>
                <a:ext uri="{FF2B5EF4-FFF2-40B4-BE49-F238E27FC236}">
                  <a16:creationId xmlns:a16="http://schemas.microsoft.com/office/drawing/2014/main" id="{C632925B-9285-4E75-AFE3-9435418BCDC1}"/>
                </a:ext>
              </a:extLst>
            </p:cNvPr>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13" name="同心圆 74">
                <a:extLst>
                  <a:ext uri="{FF2B5EF4-FFF2-40B4-BE49-F238E27FC236}">
                    <a16:creationId xmlns:a16="http://schemas.microsoft.com/office/drawing/2014/main" id="{DDA21C63-C07F-44DE-9FF1-5F52A9B186A4}"/>
                  </a:ext>
                </a:extLst>
              </p:cNvPr>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14" name="椭圆 13">
                <a:extLst>
                  <a:ext uri="{FF2B5EF4-FFF2-40B4-BE49-F238E27FC236}">
                    <a16:creationId xmlns:a16="http://schemas.microsoft.com/office/drawing/2014/main" id="{B04D0E0A-99B9-4F59-BBA3-090D9CD03F18}"/>
                  </a:ext>
                </a:extLst>
              </p:cNvPr>
              <p:cNvSpPr/>
              <p:nvPr/>
            </p:nvSpPr>
            <p:spPr>
              <a:xfrm>
                <a:off x="392112" y="760412"/>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grpSp>
        <p:sp>
          <p:nvSpPr>
            <p:cNvPr id="12" name="Freeform 110">
              <a:extLst>
                <a:ext uri="{FF2B5EF4-FFF2-40B4-BE49-F238E27FC236}">
                  <a16:creationId xmlns:a16="http://schemas.microsoft.com/office/drawing/2014/main" id="{1624F51E-99BE-47FD-92D7-72DEBAEE9BF4}"/>
                </a:ext>
              </a:extLst>
            </p:cNvPr>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A7F3"/>
            </a:solidFill>
            <a:ln>
              <a:noFill/>
            </a:ln>
          </p:spPr>
          <p:txBody>
            <a:bodyPr lIns="121920" tIns="60960" rIns="121920" bIns="60960"/>
            <a:lstStyle/>
            <a:p>
              <a:pPr marL="0" marR="0" lvl="0" indent="0" defTabSz="1218565" eaLnBrk="1" fontAlgn="auto" latinLnBrk="0" hangingPunct="1">
                <a:lnSpc>
                  <a:spcPct val="100000"/>
                </a:lnSpc>
                <a:spcBef>
                  <a:spcPts val="0"/>
                </a:spcBef>
                <a:spcAft>
                  <a:spcPts val="0"/>
                </a:spcAft>
                <a:buClrTx/>
                <a:buSzTx/>
                <a:buFontTx/>
                <a:buNone/>
                <a:tabLst/>
                <a:defRPr/>
              </a:pPr>
              <a:endParaRPr kumimoji="0" lang="zh-CN" altLang="en-US" sz="3300" b="0" i="0" u="none" strike="noStrike" kern="0" cap="none" spc="0" normalizeH="0" baseline="0" noProof="0">
                <a:ln>
                  <a:noFill/>
                </a:ln>
                <a:solidFill>
                  <a:srgbClr val="000000">
                    <a:lumMod val="50000"/>
                    <a:lumOff val="50000"/>
                  </a:srgbClr>
                </a:solidFill>
                <a:effectLst/>
                <a:uLnTx/>
                <a:uFillTx/>
                <a:ea typeface="微软雅黑" panose="020B0503020204020204" pitchFamily="34" charset="-122"/>
                <a:cs typeface="Arial" panose="020B0604020202020204" pitchFamily="34" charset="0"/>
              </a:endParaRPr>
            </a:p>
          </p:txBody>
        </p:sp>
      </p:grpSp>
    </p:spTree>
    <p:extLst>
      <p:ext uri="{BB962C8B-B14F-4D97-AF65-F5344CB8AC3E}">
        <p14:creationId xmlns:p14="http://schemas.microsoft.com/office/powerpoint/2010/main" val="1053611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18</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分类</a:t>
            </a:r>
          </a:p>
        </p:txBody>
      </p:sp>
      <p:grpSp>
        <p:nvGrpSpPr>
          <p:cNvPr id="5" name="组合 4">
            <a:extLst>
              <a:ext uri="{FF2B5EF4-FFF2-40B4-BE49-F238E27FC236}">
                <a16:creationId xmlns:a16="http://schemas.microsoft.com/office/drawing/2014/main" id="{167F8709-F2D2-4AAF-85F8-13DEFCC4641B}"/>
              </a:ext>
            </a:extLst>
          </p:cNvPr>
          <p:cNvGrpSpPr/>
          <p:nvPr/>
        </p:nvGrpSpPr>
        <p:grpSpPr>
          <a:xfrm>
            <a:off x="520946" y="1406523"/>
            <a:ext cx="11122260" cy="5030372"/>
            <a:chOff x="1531141" y="1562933"/>
            <a:chExt cx="9129718" cy="3726901"/>
          </a:xfrm>
        </p:grpSpPr>
        <p:sp>
          <p:nvSpPr>
            <p:cNvPr id="6" name="圆角矩形 5">
              <a:extLst>
                <a:ext uri="{FF2B5EF4-FFF2-40B4-BE49-F238E27FC236}">
                  <a16:creationId xmlns:a16="http://schemas.microsoft.com/office/drawing/2014/main" id="{45CA1927-B17F-4C40-8CC2-4AFBBA0C1778}"/>
                </a:ext>
              </a:extLst>
            </p:cNvPr>
            <p:cNvSpPr/>
            <p:nvPr/>
          </p:nvSpPr>
          <p:spPr>
            <a:xfrm>
              <a:off x="1531141" y="1562933"/>
              <a:ext cx="9129718" cy="3726901"/>
            </a:xfrm>
            <a:prstGeom prst="roundRect">
              <a:avLst>
                <a:gd name="adj" fmla="val 9960"/>
              </a:avLst>
            </a:prstGeom>
            <a:gradFill flip="none" rotWithShape="1">
              <a:gsLst>
                <a:gs pos="0">
                  <a:srgbClr val="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7" name="圆角矩形 12">
              <a:extLst>
                <a:ext uri="{FF2B5EF4-FFF2-40B4-BE49-F238E27FC236}">
                  <a16:creationId xmlns:a16="http://schemas.microsoft.com/office/drawing/2014/main" id="{C75BEF40-646A-410E-818C-CEC34F9BCCD6}"/>
                </a:ext>
              </a:extLst>
            </p:cNvPr>
            <p:cNvSpPr/>
            <p:nvPr/>
          </p:nvSpPr>
          <p:spPr>
            <a:xfrm>
              <a:off x="1810622" y="1842451"/>
              <a:ext cx="8570756" cy="3074693"/>
            </a:xfrm>
            <a:prstGeom prst="roundRect">
              <a:avLst>
                <a:gd name="adj" fmla="val 11474"/>
              </a:avLst>
            </a:prstGeom>
            <a:gradFill flip="none" rotWithShape="1">
              <a:gsLst>
                <a:gs pos="0">
                  <a:srgbClr val="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8" name="TextBox 28">
              <a:extLst>
                <a:ext uri="{FF2B5EF4-FFF2-40B4-BE49-F238E27FC236}">
                  <a16:creationId xmlns:a16="http://schemas.microsoft.com/office/drawing/2014/main" id="{C64F34F0-F1A1-41FB-9307-BB288D78DBD0}"/>
                </a:ext>
              </a:extLst>
            </p:cNvPr>
            <p:cNvSpPr txBox="1"/>
            <p:nvPr/>
          </p:nvSpPr>
          <p:spPr>
            <a:xfrm>
              <a:off x="3088776" y="1901551"/>
              <a:ext cx="7192173" cy="214030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defTabSz="913765">
                <a:lnSpc>
                  <a:spcPct val="150000"/>
                </a:lnSpc>
                <a:defRPr/>
              </a:pPr>
              <a:r>
                <a:rPr lang="zh-CN" altLang="en-US" sz="2800" b="1" kern="0" dirty="0">
                  <a:ln w="18415" cmpd="sng">
                    <a:noFill/>
                    <a:prstDash val="solid"/>
                  </a:ln>
                  <a:solidFill>
                    <a:srgbClr val="0D38F1"/>
                  </a:solidFill>
                  <a:latin typeface="微软雅黑"/>
                  <a:ea typeface="微软雅黑"/>
                </a:rPr>
                <a:t>规则派</a:t>
              </a:r>
              <a:r>
                <a:rPr lang="en-US" altLang="zh-CN" sz="2800" b="1" kern="0" dirty="0">
                  <a:ln w="18415" cmpd="sng">
                    <a:noFill/>
                    <a:prstDash val="solid"/>
                  </a:ln>
                  <a:solidFill>
                    <a:srgbClr val="0D38F1"/>
                  </a:solidFill>
                  <a:latin typeface="微软雅黑"/>
                  <a:ea typeface="微软雅黑"/>
                </a:rPr>
                <a:t>-</a:t>
              </a:r>
              <a:r>
                <a:rPr lang="zh-CN" altLang="en-US" sz="2800" b="1" kern="0" dirty="0">
                  <a:ln w="18415" cmpd="sng">
                    <a:noFill/>
                    <a:prstDash val="solid"/>
                  </a:ln>
                  <a:solidFill>
                    <a:srgbClr val="0D38F1"/>
                  </a:solidFill>
                  <a:latin typeface="微软雅黑"/>
                  <a:ea typeface="微软雅黑"/>
                </a:rPr>
                <a:t>基于语言学理论，归纳语言规则</a:t>
              </a:r>
              <a:endParaRPr lang="en-US" altLang="zh-CN" sz="2800" b="1" kern="0" dirty="0">
                <a:ln w="18415" cmpd="sng">
                  <a:noFill/>
                  <a:prstDash val="solid"/>
                </a:ln>
                <a:solidFill>
                  <a:srgbClr val="0D38F1"/>
                </a:solidFill>
                <a:latin typeface="微软雅黑"/>
                <a:ea typeface="微软雅黑"/>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Trebuchet MS" panose="020B0603020202020204" pitchFamily="34" charset="0"/>
                </a:rPr>
                <a:t>基于规则（语言学、领域专家）的</a:t>
              </a:r>
              <a:r>
                <a:rPr lang="en-US" altLang="zh-CN" sz="2400" b="1" dirty="0">
                  <a:solidFill>
                    <a:schemeClr val="accent6">
                      <a:lumMod val="75000"/>
                    </a:schemeClr>
                  </a:solidFill>
                  <a:latin typeface="Trebuchet MS" panose="020B0603020202020204" pitchFamily="34" charset="0"/>
                </a:rPr>
                <a:t>NLP</a:t>
              </a:r>
              <a:r>
                <a:rPr lang="zh-CN" altLang="en-US" sz="2400" b="1" dirty="0">
                  <a:solidFill>
                    <a:schemeClr val="accent6">
                      <a:lumMod val="75000"/>
                    </a:schemeClr>
                  </a:solidFill>
                  <a:latin typeface="Trebuchet MS" panose="020B0603020202020204" pitchFamily="34" charset="0"/>
                </a:rPr>
                <a:t>技术</a:t>
              </a:r>
              <a:endParaRPr lang="en-US" altLang="zh-CN" sz="2400" b="1" dirty="0">
                <a:solidFill>
                  <a:schemeClr val="accent6">
                    <a:lumMod val="75000"/>
                  </a:schemeClr>
                </a:solidFill>
                <a:latin typeface="Trebuchet MS" panose="020B0603020202020204" pitchFamily="34" charset="0"/>
              </a:endParaRPr>
            </a:p>
            <a:p>
              <a:pPr marL="1371600" lvl="2" indent="-457200">
                <a:lnSpc>
                  <a:spcPct val="150000"/>
                </a:lnSpc>
                <a:buFont typeface="Wingdings" panose="05000000000000000000" pitchFamily="2" charset="2"/>
                <a:buChar char="ü"/>
              </a:pPr>
              <a:r>
                <a:rPr lang="zh-CN" altLang="en-US" sz="2400" b="1" dirty="0">
                  <a:solidFill>
                    <a:schemeClr val="accent6">
                      <a:lumMod val="75000"/>
                    </a:schemeClr>
                  </a:solidFill>
                  <a:latin typeface="Trebuchet MS" panose="020B0603020202020204" pitchFamily="34" charset="0"/>
                </a:rPr>
                <a:t>语言学知识形式化</a:t>
              </a:r>
            </a:p>
            <a:p>
              <a:pPr marL="1371600" lvl="2" indent="-457200">
                <a:lnSpc>
                  <a:spcPct val="150000"/>
                </a:lnSpc>
                <a:buFont typeface="Wingdings" panose="05000000000000000000" pitchFamily="2" charset="2"/>
                <a:buChar char="ü"/>
              </a:pPr>
              <a:r>
                <a:rPr lang="zh-CN" altLang="en-US" sz="2400" b="1" dirty="0">
                  <a:solidFill>
                    <a:schemeClr val="accent6">
                      <a:lumMod val="75000"/>
                    </a:schemeClr>
                  </a:solidFill>
                  <a:latin typeface="Trebuchet MS" panose="020B0603020202020204" pitchFamily="34" charset="0"/>
                </a:rPr>
                <a:t>形式化规则算法化</a:t>
              </a:r>
            </a:p>
            <a:p>
              <a:pPr marL="1371600" lvl="2" indent="-457200">
                <a:lnSpc>
                  <a:spcPct val="150000"/>
                </a:lnSpc>
                <a:buFont typeface="Wingdings" panose="05000000000000000000" pitchFamily="2" charset="2"/>
                <a:buChar char="ü"/>
              </a:pPr>
              <a:r>
                <a:rPr lang="zh-CN" altLang="en-US" sz="2400" b="1" dirty="0">
                  <a:solidFill>
                    <a:schemeClr val="accent6">
                      <a:lumMod val="75000"/>
                    </a:schemeClr>
                  </a:solidFill>
                  <a:latin typeface="Trebuchet MS" panose="020B0603020202020204" pitchFamily="34" charset="0"/>
                </a:rPr>
                <a:t>算法实现</a:t>
              </a:r>
            </a:p>
          </p:txBody>
        </p:sp>
      </p:grpSp>
      <p:grpSp>
        <p:nvGrpSpPr>
          <p:cNvPr id="10" name="组合 9">
            <a:extLst>
              <a:ext uri="{FF2B5EF4-FFF2-40B4-BE49-F238E27FC236}">
                <a16:creationId xmlns:a16="http://schemas.microsoft.com/office/drawing/2014/main" id="{A97EC5B5-E5A6-4DAC-9452-2B0849660AC4}"/>
              </a:ext>
            </a:extLst>
          </p:cNvPr>
          <p:cNvGrpSpPr/>
          <p:nvPr/>
        </p:nvGrpSpPr>
        <p:grpSpPr>
          <a:xfrm>
            <a:off x="1151059" y="3050113"/>
            <a:ext cx="1145126" cy="1145275"/>
            <a:chOff x="3996846" y="3864636"/>
            <a:chExt cx="858956" cy="858956"/>
          </a:xfrm>
        </p:grpSpPr>
        <p:grpSp>
          <p:nvGrpSpPr>
            <p:cNvPr id="11" name="组合 10">
              <a:extLst>
                <a:ext uri="{FF2B5EF4-FFF2-40B4-BE49-F238E27FC236}">
                  <a16:creationId xmlns:a16="http://schemas.microsoft.com/office/drawing/2014/main" id="{C632925B-9285-4E75-AFE3-9435418BCDC1}"/>
                </a:ext>
              </a:extLst>
            </p:cNvPr>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13" name="同心圆 74">
                <a:extLst>
                  <a:ext uri="{FF2B5EF4-FFF2-40B4-BE49-F238E27FC236}">
                    <a16:creationId xmlns:a16="http://schemas.microsoft.com/office/drawing/2014/main" id="{DDA21C63-C07F-44DE-9FF1-5F52A9B186A4}"/>
                  </a:ext>
                </a:extLst>
              </p:cNvPr>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14" name="椭圆 13">
                <a:extLst>
                  <a:ext uri="{FF2B5EF4-FFF2-40B4-BE49-F238E27FC236}">
                    <a16:creationId xmlns:a16="http://schemas.microsoft.com/office/drawing/2014/main" id="{B04D0E0A-99B9-4F59-BBA3-090D9CD03F18}"/>
                  </a:ext>
                </a:extLst>
              </p:cNvPr>
              <p:cNvSpPr/>
              <p:nvPr/>
            </p:nvSpPr>
            <p:spPr>
              <a:xfrm>
                <a:off x="392112" y="760412"/>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grpSp>
        <p:sp>
          <p:nvSpPr>
            <p:cNvPr id="12" name="Freeform 110">
              <a:extLst>
                <a:ext uri="{FF2B5EF4-FFF2-40B4-BE49-F238E27FC236}">
                  <a16:creationId xmlns:a16="http://schemas.microsoft.com/office/drawing/2014/main" id="{1624F51E-99BE-47FD-92D7-72DEBAEE9BF4}"/>
                </a:ext>
              </a:extLst>
            </p:cNvPr>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A7F3"/>
            </a:solidFill>
            <a:ln>
              <a:noFill/>
            </a:ln>
          </p:spPr>
          <p:txBody>
            <a:bodyPr lIns="121920" tIns="60960" rIns="121920" bIns="60960"/>
            <a:lstStyle/>
            <a:p>
              <a:pPr marL="0" marR="0" lvl="0" indent="0" defTabSz="1218565" eaLnBrk="1" fontAlgn="auto" latinLnBrk="0" hangingPunct="1">
                <a:lnSpc>
                  <a:spcPct val="100000"/>
                </a:lnSpc>
                <a:spcBef>
                  <a:spcPts val="0"/>
                </a:spcBef>
                <a:spcAft>
                  <a:spcPts val="0"/>
                </a:spcAft>
                <a:buClrTx/>
                <a:buSzTx/>
                <a:buFontTx/>
                <a:buNone/>
                <a:tabLst/>
                <a:defRPr/>
              </a:pPr>
              <a:endParaRPr kumimoji="0" lang="zh-CN" altLang="en-US" sz="3300" b="0" i="0" u="none" strike="noStrike" kern="0" cap="none" spc="0" normalizeH="0" baseline="0" noProof="0">
                <a:ln>
                  <a:noFill/>
                </a:ln>
                <a:solidFill>
                  <a:srgbClr val="000000">
                    <a:lumMod val="50000"/>
                    <a:lumOff val="50000"/>
                  </a:srgbClr>
                </a:solidFill>
                <a:effectLst/>
                <a:uLnTx/>
                <a:uFillTx/>
                <a:ea typeface="微软雅黑" panose="020B0503020204020204" pitchFamily="34" charset="-122"/>
                <a:cs typeface="Arial" panose="020B0604020202020204" pitchFamily="34" charset="0"/>
              </a:endParaRPr>
            </a:p>
          </p:txBody>
        </p:sp>
      </p:grpSp>
    </p:spTree>
    <p:extLst>
      <p:ext uri="{BB962C8B-B14F-4D97-AF65-F5344CB8AC3E}">
        <p14:creationId xmlns:p14="http://schemas.microsoft.com/office/powerpoint/2010/main" val="5181812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19</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分类</a:t>
            </a:r>
          </a:p>
        </p:txBody>
      </p:sp>
      <p:grpSp>
        <p:nvGrpSpPr>
          <p:cNvPr id="5" name="组合 4">
            <a:extLst>
              <a:ext uri="{FF2B5EF4-FFF2-40B4-BE49-F238E27FC236}">
                <a16:creationId xmlns:a16="http://schemas.microsoft.com/office/drawing/2014/main" id="{167F8709-F2D2-4AAF-85F8-13DEFCC4641B}"/>
              </a:ext>
            </a:extLst>
          </p:cNvPr>
          <p:cNvGrpSpPr/>
          <p:nvPr/>
        </p:nvGrpSpPr>
        <p:grpSpPr>
          <a:xfrm>
            <a:off x="520946" y="1406523"/>
            <a:ext cx="11122260" cy="5030372"/>
            <a:chOff x="1531141" y="1562933"/>
            <a:chExt cx="9129718" cy="3726901"/>
          </a:xfrm>
        </p:grpSpPr>
        <p:sp>
          <p:nvSpPr>
            <p:cNvPr id="6" name="圆角矩形 5">
              <a:extLst>
                <a:ext uri="{FF2B5EF4-FFF2-40B4-BE49-F238E27FC236}">
                  <a16:creationId xmlns:a16="http://schemas.microsoft.com/office/drawing/2014/main" id="{45CA1927-B17F-4C40-8CC2-4AFBBA0C1778}"/>
                </a:ext>
              </a:extLst>
            </p:cNvPr>
            <p:cNvSpPr/>
            <p:nvPr/>
          </p:nvSpPr>
          <p:spPr>
            <a:xfrm>
              <a:off x="1531141" y="1562933"/>
              <a:ext cx="9129718" cy="3726901"/>
            </a:xfrm>
            <a:prstGeom prst="roundRect">
              <a:avLst>
                <a:gd name="adj" fmla="val 9960"/>
              </a:avLst>
            </a:prstGeom>
            <a:gradFill flip="none" rotWithShape="1">
              <a:gsLst>
                <a:gs pos="0">
                  <a:srgbClr val="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7" name="圆角矩形 12">
              <a:extLst>
                <a:ext uri="{FF2B5EF4-FFF2-40B4-BE49-F238E27FC236}">
                  <a16:creationId xmlns:a16="http://schemas.microsoft.com/office/drawing/2014/main" id="{C75BEF40-646A-410E-818C-CEC34F9BCCD6}"/>
                </a:ext>
              </a:extLst>
            </p:cNvPr>
            <p:cNvSpPr/>
            <p:nvPr/>
          </p:nvSpPr>
          <p:spPr>
            <a:xfrm>
              <a:off x="1810622" y="1842451"/>
              <a:ext cx="8570756" cy="3074693"/>
            </a:xfrm>
            <a:prstGeom prst="roundRect">
              <a:avLst>
                <a:gd name="adj" fmla="val 11474"/>
              </a:avLst>
            </a:prstGeom>
            <a:gradFill flip="none" rotWithShape="1">
              <a:gsLst>
                <a:gs pos="0">
                  <a:srgbClr val="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8" name="TextBox 28">
              <a:extLst>
                <a:ext uri="{FF2B5EF4-FFF2-40B4-BE49-F238E27FC236}">
                  <a16:creationId xmlns:a16="http://schemas.microsoft.com/office/drawing/2014/main" id="{C64F34F0-F1A1-41FB-9307-BB288D78DBD0}"/>
                </a:ext>
              </a:extLst>
            </p:cNvPr>
            <p:cNvSpPr txBox="1"/>
            <p:nvPr/>
          </p:nvSpPr>
          <p:spPr>
            <a:xfrm>
              <a:off x="3088776" y="1901551"/>
              <a:ext cx="7192173" cy="302808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defTabSz="913765">
                <a:lnSpc>
                  <a:spcPct val="150000"/>
                </a:lnSpc>
                <a:defRPr/>
              </a:pPr>
              <a:r>
                <a:rPr lang="zh-CN" altLang="en-US" sz="2800" b="1" kern="0" dirty="0">
                  <a:ln w="18415" cmpd="sng">
                    <a:noFill/>
                    <a:prstDash val="solid"/>
                  </a:ln>
                  <a:solidFill>
                    <a:srgbClr val="0D38F1"/>
                  </a:solidFill>
                  <a:latin typeface="微软雅黑"/>
                  <a:ea typeface="微软雅黑"/>
                </a:rPr>
                <a:t>统计派</a:t>
              </a:r>
              <a:r>
                <a:rPr lang="en-US" altLang="zh-CN" sz="2800" b="1" kern="0" dirty="0">
                  <a:ln w="18415" cmpd="sng">
                    <a:noFill/>
                    <a:prstDash val="solid"/>
                  </a:ln>
                  <a:solidFill>
                    <a:srgbClr val="0D38F1"/>
                  </a:solidFill>
                  <a:latin typeface="微软雅黑"/>
                  <a:ea typeface="微软雅黑"/>
                </a:rPr>
                <a:t>-</a:t>
              </a:r>
              <a:r>
                <a:rPr lang="zh-CN" altLang="en-US" sz="2800" b="1" kern="0" dirty="0">
                  <a:ln w="18415" cmpd="sng">
                    <a:noFill/>
                    <a:prstDash val="solid"/>
                  </a:ln>
                  <a:solidFill>
                    <a:srgbClr val="0D38F1"/>
                  </a:solidFill>
                  <a:latin typeface="微软雅黑"/>
                  <a:ea typeface="微软雅黑"/>
                </a:rPr>
                <a:t>基于语料库的统计分析，语言事件赋予概率（可信度）</a:t>
              </a:r>
              <a:endParaRPr lang="en-US" altLang="zh-CN" sz="2800" b="1" kern="0" dirty="0">
                <a:ln w="18415" cmpd="sng">
                  <a:noFill/>
                  <a:prstDash val="solid"/>
                </a:ln>
                <a:solidFill>
                  <a:srgbClr val="0D38F1"/>
                </a:solidFill>
                <a:latin typeface="微软雅黑"/>
                <a:ea typeface="微软雅黑"/>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基于统计的</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NLP</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技术（经验主义）</a:t>
              </a:r>
              <a:endPar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1371600" lvl="2" indent="-457200">
                <a:lnSpc>
                  <a:spcPct val="150000"/>
                </a:lnSpc>
                <a:buFont typeface="Wingdings" panose="05000000000000000000" pitchFamily="2" charset="2"/>
                <a:buChar char="ü"/>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各类、大规模真实语料库-</a:t>
              </a:r>
              <a:r>
                <a:rPr lang="zh-CN" altLang="en-US"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获得各级语言单位上的统计信息</a:t>
              </a:r>
              <a:endParaRPr lang="zh-CN" altLang="en-US"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1371600" lvl="2" indent="-457200">
                <a:lnSpc>
                  <a:spcPct val="150000"/>
                </a:lnSpc>
                <a:buFont typeface="Wingdings" panose="05000000000000000000" pitchFamily="2" charset="2"/>
                <a:buChar char="ü"/>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运用相关统计计算技术-</a:t>
              </a:r>
              <a:r>
                <a:rPr lang="zh-CN" altLang="en-US"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计算较高级语言单位上的统计信息</a:t>
              </a:r>
              <a:endParaRPr lang="zh-CN" altLang="en-US"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1371600" lvl="2" indent="-457200">
                <a:lnSpc>
                  <a:spcPct val="150000"/>
                </a:lnSpc>
                <a:buFont typeface="Wingdings" panose="05000000000000000000" pitchFamily="2" charset="2"/>
                <a:buChar char="ü"/>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监督、半监督、非监督等方法</a:t>
              </a:r>
              <a:endParaRPr lang="zh-CN" altLang="en-US" sz="2400" dirty="0">
                <a:solidFill>
                  <a:schemeClr val="accent6">
                    <a:lumMod val="75000"/>
                  </a:schemeClr>
                </a:solidFill>
                <a:latin typeface="Trebuchet MS" panose="020B0603020202020204" pitchFamily="34" charset="0"/>
              </a:endParaRPr>
            </a:p>
            <a:p>
              <a:pPr marL="1371600" lvl="2" indent="-457200">
                <a:lnSpc>
                  <a:spcPct val="150000"/>
                </a:lnSpc>
                <a:buFont typeface="Wingdings" panose="05000000000000000000" pitchFamily="2" charset="2"/>
                <a:buChar char="l"/>
              </a:pPr>
              <a:endParaRPr lang="en-US" altLang="zh-CN" sz="2400" dirty="0">
                <a:solidFill>
                  <a:schemeClr val="accent6">
                    <a:lumMod val="75000"/>
                  </a:schemeClr>
                </a:solidFill>
                <a:latin typeface="Trebuchet MS" panose="020B0603020202020204" pitchFamily="34" charset="0"/>
              </a:endParaRPr>
            </a:p>
          </p:txBody>
        </p:sp>
      </p:grpSp>
      <p:grpSp>
        <p:nvGrpSpPr>
          <p:cNvPr id="10" name="组合 9">
            <a:extLst>
              <a:ext uri="{FF2B5EF4-FFF2-40B4-BE49-F238E27FC236}">
                <a16:creationId xmlns:a16="http://schemas.microsoft.com/office/drawing/2014/main" id="{A97EC5B5-E5A6-4DAC-9452-2B0849660AC4}"/>
              </a:ext>
            </a:extLst>
          </p:cNvPr>
          <p:cNvGrpSpPr/>
          <p:nvPr/>
        </p:nvGrpSpPr>
        <p:grpSpPr>
          <a:xfrm>
            <a:off x="1067415" y="3201417"/>
            <a:ext cx="1145126" cy="1145275"/>
            <a:chOff x="3996846" y="3864636"/>
            <a:chExt cx="858956" cy="858956"/>
          </a:xfrm>
        </p:grpSpPr>
        <p:grpSp>
          <p:nvGrpSpPr>
            <p:cNvPr id="11" name="组合 10">
              <a:extLst>
                <a:ext uri="{FF2B5EF4-FFF2-40B4-BE49-F238E27FC236}">
                  <a16:creationId xmlns:a16="http://schemas.microsoft.com/office/drawing/2014/main" id="{C632925B-9285-4E75-AFE3-9435418BCDC1}"/>
                </a:ext>
              </a:extLst>
            </p:cNvPr>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13" name="同心圆 74">
                <a:extLst>
                  <a:ext uri="{FF2B5EF4-FFF2-40B4-BE49-F238E27FC236}">
                    <a16:creationId xmlns:a16="http://schemas.microsoft.com/office/drawing/2014/main" id="{DDA21C63-C07F-44DE-9FF1-5F52A9B186A4}"/>
                  </a:ext>
                </a:extLst>
              </p:cNvPr>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14" name="椭圆 13">
                <a:extLst>
                  <a:ext uri="{FF2B5EF4-FFF2-40B4-BE49-F238E27FC236}">
                    <a16:creationId xmlns:a16="http://schemas.microsoft.com/office/drawing/2014/main" id="{B04D0E0A-99B9-4F59-BBA3-090D9CD03F18}"/>
                  </a:ext>
                </a:extLst>
              </p:cNvPr>
              <p:cNvSpPr/>
              <p:nvPr/>
            </p:nvSpPr>
            <p:spPr>
              <a:xfrm>
                <a:off x="392112" y="760412"/>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grpSp>
        <p:sp>
          <p:nvSpPr>
            <p:cNvPr id="12" name="Freeform 110">
              <a:extLst>
                <a:ext uri="{FF2B5EF4-FFF2-40B4-BE49-F238E27FC236}">
                  <a16:creationId xmlns:a16="http://schemas.microsoft.com/office/drawing/2014/main" id="{1624F51E-99BE-47FD-92D7-72DEBAEE9BF4}"/>
                </a:ext>
              </a:extLst>
            </p:cNvPr>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A7F3"/>
            </a:solidFill>
            <a:ln>
              <a:noFill/>
            </a:ln>
          </p:spPr>
          <p:txBody>
            <a:bodyPr lIns="121920" tIns="60960" rIns="121920" bIns="60960"/>
            <a:lstStyle/>
            <a:p>
              <a:pPr marL="0" marR="0" lvl="0" indent="0" defTabSz="1218565" eaLnBrk="1" fontAlgn="auto" latinLnBrk="0" hangingPunct="1">
                <a:lnSpc>
                  <a:spcPct val="100000"/>
                </a:lnSpc>
                <a:spcBef>
                  <a:spcPts val="0"/>
                </a:spcBef>
                <a:spcAft>
                  <a:spcPts val="0"/>
                </a:spcAft>
                <a:buClrTx/>
                <a:buSzTx/>
                <a:buFontTx/>
                <a:buNone/>
                <a:tabLst/>
                <a:defRPr/>
              </a:pPr>
              <a:endParaRPr kumimoji="0" lang="zh-CN" altLang="en-US" sz="3300" b="0" i="0" u="none" strike="noStrike" kern="0" cap="none" spc="0" normalizeH="0" baseline="0" noProof="0">
                <a:ln>
                  <a:noFill/>
                </a:ln>
                <a:solidFill>
                  <a:srgbClr val="000000">
                    <a:lumMod val="50000"/>
                    <a:lumOff val="50000"/>
                  </a:srgbClr>
                </a:solidFill>
                <a:effectLst/>
                <a:uLnTx/>
                <a:uFillTx/>
                <a:ea typeface="微软雅黑" panose="020B0503020204020204" pitchFamily="34" charset="-122"/>
                <a:cs typeface="Arial" panose="020B0604020202020204" pitchFamily="34" charset="0"/>
              </a:endParaRPr>
            </a:p>
          </p:txBody>
        </p:sp>
      </p:grpSp>
    </p:spTree>
    <p:extLst>
      <p:ext uri="{BB962C8B-B14F-4D97-AF65-F5344CB8AC3E}">
        <p14:creationId xmlns:p14="http://schemas.microsoft.com/office/powerpoint/2010/main" val="2097831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prstGeom prst="rect">
            <a:avLst/>
          </a:prstGeom>
        </p:spPr>
        <p:txBody>
          <a:bodyPr/>
          <a:lstStyle/>
          <a:p>
            <a:fld id="{C136B7D2-B98C-44FD-8D04-7EC62A564975}" type="slidenum">
              <a:rPr lang="en-US" smtClean="0">
                <a:solidFill>
                  <a:prstClr val="black">
                    <a:lumMod val="75000"/>
                    <a:lumOff val="25000"/>
                  </a:prstClr>
                </a:solidFill>
              </a:rPr>
              <a:pPr/>
              <a:t>2</a:t>
            </a:fld>
            <a:endParaRPr lang="en-US" dirty="0">
              <a:solidFill>
                <a:prstClr val="black">
                  <a:lumMod val="75000"/>
                  <a:lumOff val="25000"/>
                </a:prstClr>
              </a:solidFill>
            </a:endParaRPr>
          </a:p>
        </p:txBody>
      </p:sp>
      <p:sp>
        <p:nvSpPr>
          <p:cNvPr id="2" name="Title 1"/>
          <p:cNvSpPr>
            <a:spLocks noGrp="1"/>
          </p:cNvSpPr>
          <p:nvPr>
            <p:ph type="title"/>
          </p:nvPr>
        </p:nvSpPr>
        <p:spPr/>
        <p:txBody>
          <a:bodyPr/>
          <a:lstStyle/>
          <a:p>
            <a:r>
              <a:rPr lang="zh-CN" altLang="en-US" dirty="0"/>
              <a:t>课程介绍</a:t>
            </a:r>
            <a:endParaRPr lang="en-US" dirty="0"/>
          </a:p>
        </p:txBody>
      </p:sp>
      <p:grpSp>
        <p:nvGrpSpPr>
          <p:cNvPr id="5" name="Group 4"/>
          <p:cNvGrpSpPr/>
          <p:nvPr/>
        </p:nvGrpSpPr>
        <p:grpSpPr>
          <a:xfrm>
            <a:off x="7974649" y="2100995"/>
            <a:ext cx="2426727" cy="2426723"/>
            <a:chOff x="953424" y="1486519"/>
            <a:chExt cx="2228412" cy="2228408"/>
          </a:xfrm>
        </p:grpSpPr>
        <p:sp>
          <p:nvSpPr>
            <p:cNvPr id="6" name="Freeform 5"/>
            <p:cNvSpPr/>
            <p:nvPr/>
          </p:nvSpPr>
          <p:spPr>
            <a:xfrm>
              <a:off x="953424" y="1486519"/>
              <a:ext cx="2228412" cy="2228408"/>
            </a:xfrm>
            <a:custGeom>
              <a:avLst/>
              <a:gdLst>
                <a:gd name="connsiteX0" fmla="*/ 1124074 w 1583637"/>
                <a:gd name="connsiteY0" fmla="*/ 252493 h 1583637"/>
                <a:gd name="connsiteX1" fmla="*/ 1247256 w 1583637"/>
                <a:gd name="connsiteY1" fmla="*/ 149126 h 1583637"/>
                <a:gd name="connsiteX2" fmla="*/ 1345663 w 1583637"/>
                <a:gd name="connsiteY2" fmla="*/ 231701 h 1583637"/>
                <a:gd name="connsiteX3" fmla="*/ 1265256 w 1583637"/>
                <a:gd name="connsiteY3" fmla="*/ 370961 h 1583637"/>
                <a:gd name="connsiteX4" fmla="*/ 1393012 w 1583637"/>
                <a:gd name="connsiteY4" fmla="*/ 592241 h 1583637"/>
                <a:gd name="connsiteX5" fmla="*/ 1553818 w 1583637"/>
                <a:gd name="connsiteY5" fmla="*/ 592237 h 1583637"/>
                <a:gd name="connsiteX6" fmla="*/ 1576125 w 1583637"/>
                <a:gd name="connsiteY6" fmla="*/ 718748 h 1583637"/>
                <a:gd name="connsiteX7" fmla="*/ 1425015 w 1583637"/>
                <a:gd name="connsiteY7" fmla="*/ 773743 h 1583637"/>
                <a:gd name="connsiteX8" fmla="*/ 1380646 w 1583637"/>
                <a:gd name="connsiteY8" fmla="*/ 1025372 h 1583637"/>
                <a:gd name="connsiteX9" fmla="*/ 1503833 w 1583637"/>
                <a:gd name="connsiteY9" fmla="*/ 1128733 h 1583637"/>
                <a:gd name="connsiteX10" fmla="*/ 1439602 w 1583637"/>
                <a:gd name="connsiteY10" fmla="*/ 1239984 h 1583637"/>
                <a:gd name="connsiteX11" fmla="*/ 1288495 w 1583637"/>
                <a:gd name="connsiteY11" fmla="*/ 1184982 h 1583637"/>
                <a:gd name="connsiteX12" fmla="*/ 1092761 w 1583637"/>
                <a:gd name="connsiteY12" fmla="*/ 1349222 h 1583637"/>
                <a:gd name="connsiteX13" fmla="*/ 1120689 w 1583637"/>
                <a:gd name="connsiteY13" fmla="*/ 1507584 h 1583637"/>
                <a:gd name="connsiteX14" fmla="*/ 999974 w 1583637"/>
                <a:gd name="connsiteY14" fmla="*/ 1551521 h 1583637"/>
                <a:gd name="connsiteX15" fmla="*/ 919574 w 1583637"/>
                <a:gd name="connsiteY15" fmla="*/ 1412257 h 1583637"/>
                <a:gd name="connsiteX16" fmla="*/ 664062 w 1583637"/>
                <a:gd name="connsiteY16" fmla="*/ 1412257 h 1583637"/>
                <a:gd name="connsiteX17" fmla="*/ 583663 w 1583637"/>
                <a:gd name="connsiteY17" fmla="*/ 1551521 h 1583637"/>
                <a:gd name="connsiteX18" fmla="*/ 462948 w 1583637"/>
                <a:gd name="connsiteY18" fmla="*/ 1507584 h 1583637"/>
                <a:gd name="connsiteX19" fmla="*/ 490876 w 1583637"/>
                <a:gd name="connsiteY19" fmla="*/ 1349222 h 1583637"/>
                <a:gd name="connsiteX20" fmla="*/ 295142 w 1583637"/>
                <a:gd name="connsiteY20" fmla="*/ 1184981 h 1583637"/>
                <a:gd name="connsiteX21" fmla="*/ 144035 w 1583637"/>
                <a:gd name="connsiteY21" fmla="*/ 1239984 h 1583637"/>
                <a:gd name="connsiteX22" fmla="*/ 79804 w 1583637"/>
                <a:gd name="connsiteY22" fmla="*/ 1128733 h 1583637"/>
                <a:gd name="connsiteX23" fmla="*/ 202991 w 1583637"/>
                <a:gd name="connsiteY23" fmla="*/ 1025372 h 1583637"/>
                <a:gd name="connsiteX24" fmla="*/ 158622 w 1583637"/>
                <a:gd name="connsiteY24" fmla="*/ 773743 h 1583637"/>
                <a:gd name="connsiteX25" fmla="*/ 7512 w 1583637"/>
                <a:gd name="connsiteY25" fmla="*/ 718748 h 1583637"/>
                <a:gd name="connsiteX26" fmla="*/ 29819 w 1583637"/>
                <a:gd name="connsiteY26" fmla="*/ 592237 h 1583637"/>
                <a:gd name="connsiteX27" fmla="*/ 190625 w 1583637"/>
                <a:gd name="connsiteY27" fmla="*/ 592241 h 1583637"/>
                <a:gd name="connsiteX28" fmla="*/ 318381 w 1583637"/>
                <a:gd name="connsiteY28" fmla="*/ 370961 h 1583637"/>
                <a:gd name="connsiteX29" fmla="*/ 237974 w 1583637"/>
                <a:gd name="connsiteY29" fmla="*/ 231701 h 1583637"/>
                <a:gd name="connsiteX30" fmla="*/ 336381 w 1583637"/>
                <a:gd name="connsiteY30" fmla="*/ 149126 h 1583637"/>
                <a:gd name="connsiteX31" fmla="*/ 459563 w 1583637"/>
                <a:gd name="connsiteY31" fmla="*/ 252493 h 1583637"/>
                <a:gd name="connsiteX32" fmla="*/ 699666 w 1583637"/>
                <a:gd name="connsiteY32" fmla="*/ 165103 h 1583637"/>
                <a:gd name="connsiteX33" fmla="*/ 727586 w 1583637"/>
                <a:gd name="connsiteY33" fmla="*/ 6739 h 1583637"/>
                <a:gd name="connsiteX34" fmla="*/ 856051 w 1583637"/>
                <a:gd name="connsiteY34" fmla="*/ 6739 h 1583637"/>
                <a:gd name="connsiteX35" fmla="*/ 883970 w 1583637"/>
                <a:gd name="connsiteY35" fmla="*/ 165102 h 1583637"/>
                <a:gd name="connsiteX36" fmla="*/ 1124073 w 1583637"/>
                <a:gd name="connsiteY36" fmla="*/ 252493 h 1583637"/>
                <a:gd name="connsiteX37" fmla="*/ 1124074 w 1583637"/>
                <a:gd name="connsiteY37" fmla="*/ 252493 h 158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583637" h="1583637">
                  <a:moveTo>
                    <a:pt x="1124074" y="252493"/>
                  </a:moveTo>
                  <a:lnTo>
                    <a:pt x="1247256" y="149126"/>
                  </a:lnTo>
                  <a:lnTo>
                    <a:pt x="1345663" y="231701"/>
                  </a:lnTo>
                  <a:lnTo>
                    <a:pt x="1265256" y="370961"/>
                  </a:lnTo>
                  <a:cubicBezTo>
                    <a:pt x="1322430" y="435278"/>
                    <a:pt x="1365899" y="510569"/>
                    <a:pt x="1393012" y="592241"/>
                  </a:cubicBezTo>
                  <a:lnTo>
                    <a:pt x="1553818" y="592237"/>
                  </a:lnTo>
                  <a:lnTo>
                    <a:pt x="1576125" y="718748"/>
                  </a:lnTo>
                  <a:lnTo>
                    <a:pt x="1425015" y="773743"/>
                  </a:lnTo>
                  <a:cubicBezTo>
                    <a:pt x="1427471" y="859762"/>
                    <a:pt x="1412374" y="945380"/>
                    <a:pt x="1380646" y="1025372"/>
                  </a:cubicBezTo>
                  <a:lnTo>
                    <a:pt x="1503833" y="1128733"/>
                  </a:lnTo>
                  <a:lnTo>
                    <a:pt x="1439602" y="1239984"/>
                  </a:lnTo>
                  <a:lnTo>
                    <a:pt x="1288495" y="1184982"/>
                  </a:lnTo>
                  <a:cubicBezTo>
                    <a:pt x="1235084" y="1252456"/>
                    <a:pt x="1168484" y="1308339"/>
                    <a:pt x="1092761" y="1349222"/>
                  </a:cubicBezTo>
                  <a:lnTo>
                    <a:pt x="1120689" y="1507584"/>
                  </a:lnTo>
                  <a:lnTo>
                    <a:pt x="999974" y="1551521"/>
                  </a:lnTo>
                  <a:lnTo>
                    <a:pt x="919574" y="1412257"/>
                  </a:lnTo>
                  <a:cubicBezTo>
                    <a:pt x="835287" y="1429613"/>
                    <a:pt x="748348" y="1429613"/>
                    <a:pt x="664062" y="1412257"/>
                  </a:cubicBezTo>
                  <a:lnTo>
                    <a:pt x="583663" y="1551521"/>
                  </a:lnTo>
                  <a:lnTo>
                    <a:pt x="462948" y="1507584"/>
                  </a:lnTo>
                  <a:lnTo>
                    <a:pt x="490876" y="1349222"/>
                  </a:lnTo>
                  <a:cubicBezTo>
                    <a:pt x="415153" y="1308339"/>
                    <a:pt x="348553" y="1252455"/>
                    <a:pt x="295142" y="1184981"/>
                  </a:cubicBezTo>
                  <a:lnTo>
                    <a:pt x="144035" y="1239984"/>
                  </a:lnTo>
                  <a:lnTo>
                    <a:pt x="79804" y="1128733"/>
                  </a:lnTo>
                  <a:lnTo>
                    <a:pt x="202991" y="1025372"/>
                  </a:lnTo>
                  <a:cubicBezTo>
                    <a:pt x="171263" y="945380"/>
                    <a:pt x="156166" y="859762"/>
                    <a:pt x="158622" y="773743"/>
                  </a:cubicBezTo>
                  <a:lnTo>
                    <a:pt x="7512" y="718748"/>
                  </a:lnTo>
                  <a:lnTo>
                    <a:pt x="29819" y="592237"/>
                  </a:lnTo>
                  <a:lnTo>
                    <a:pt x="190625" y="592241"/>
                  </a:lnTo>
                  <a:cubicBezTo>
                    <a:pt x="217738" y="510569"/>
                    <a:pt x="261208" y="435277"/>
                    <a:pt x="318381" y="370961"/>
                  </a:cubicBezTo>
                  <a:lnTo>
                    <a:pt x="237974" y="231701"/>
                  </a:lnTo>
                  <a:lnTo>
                    <a:pt x="336381" y="149126"/>
                  </a:lnTo>
                  <a:lnTo>
                    <a:pt x="459563" y="252493"/>
                  </a:lnTo>
                  <a:cubicBezTo>
                    <a:pt x="532831" y="207356"/>
                    <a:pt x="614527" y="177621"/>
                    <a:pt x="699666" y="165103"/>
                  </a:cubicBezTo>
                  <a:lnTo>
                    <a:pt x="727586" y="6739"/>
                  </a:lnTo>
                  <a:lnTo>
                    <a:pt x="856051" y="6739"/>
                  </a:lnTo>
                  <a:lnTo>
                    <a:pt x="883970" y="165102"/>
                  </a:lnTo>
                  <a:cubicBezTo>
                    <a:pt x="969110" y="177621"/>
                    <a:pt x="1050806" y="207356"/>
                    <a:pt x="1124073" y="252493"/>
                  </a:cubicBezTo>
                  <a:lnTo>
                    <a:pt x="1124074" y="252493"/>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75308" tIns="731520" rIns="475308" bIns="582340" numCol="1" spcCol="1270" anchor="ctr" anchorCtr="0">
              <a:noAutofit/>
            </a:bodyPr>
            <a:lstStyle/>
            <a:p>
              <a:pPr algn="ctr" defTabSz="1777956">
                <a:lnSpc>
                  <a:spcPct val="90000"/>
                </a:lnSpc>
                <a:spcBef>
                  <a:spcPct val="0"/>
                </a:spcBef>
                <a:spcAft>
                  <a:spcPct val="35000"/>
                </a:spcAft>
              </a:pPr>
              <a:endParaRPr lang="en-US" sz="4000" dirty="0">
                <a:solidFill>
                  <a:prstClr val="white"/>
                </a:solidFill>
              </a:endParaRPr>
            </a:p>
          </p:txBody>
        </p:sp>
        <p:sp>
          <p:nvSpPr>
            <p:cNvPr id="7" name="Oval 6"/>
            <p:cNvSpPr/>
            <p:nvPr/>
          </p:nvSpPr>
          <p:spPr>
            <a:xfrm>
              <a:off x="1376346" y="1909439"/>
              <a:ext cx="1382568" cy="1382568"/>
            </a:xfrm>
            <a:prstGeom prst="ellipse">
              <a:avLst/>
            </a:prstGeom>
            <a:solidFill>
              <a:schemeClr val="accent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4800" dirty="0">
                <a:solidFill>
                  <a:prstClr val="white"/>
                </a:solidFill>
              </a:endParaRPr>
            </a:p>
          </p:txBody>
        </p:sp>
      </p:grpSp>
      <p:grpSp>
        <p:nvGrpSpPr>
          <p:cNvPr id="8" name="Group 7"/>
          <p:cNvGrpSpPr/>
          <p:nvPr/>
        </p:nvGrpSpPr>
        <p:grpSpPr>
          <a:xfrm>
            <a:off x="9870509" y="3231650"/>
            <a:ext cx="2371595" cy="2430114"/>
            <a:chOff x="953424" y="1486519"/>
            <a:chExt cx="2228412" cy="2228408"/>
          </a:xfrm>
        </p:grpSpPr>
        <p:sp>
          <p:nvSpPr>
            <p:cNvPr id="9" name="Freeform 8"/>
            <p:cNvSpPr/>
            <p:nvPr/>
          </p:nvSpPr>
          <p:spPr>
            <a:xfrm>
              <a:off x="953424" y="1486519"/>
              <a:ext cx="2228412" cy="2228408"/>
            </a:xfrm>
            <a:custGeom>
              <a:avLst/>
              <a:gdLst>
                <a:gd name="connsiteX0" fmla="*/ 1124074 w 1583637"/>
                <a:gd name="connsiteY0" fmla="*/ 252493 h 1583637"/>
                <a:gd name="connsiteX1" fmla="*/ 1247256 w 1583637"/>
                <a:gd name="connsiteY1" fmla="*/ 149126 h 1583637"/>
                <a:gd name="connsiteX2" fmla="*/ 1345663 w 1583637"/>
                <a:gd name="connsiteY2" fmla="*/ 231701 h 1583637"/>
                <a:gd name="connsiteX3" fmla="*/ 1265256 w 1583637"/>
                <a:gd name="connsiteY3" fmla="*/ 370961 h 1583637"/>
                <a:gd name="connsiteX4" fmla="*/ 1393012 w 1583637"/>
                <a:gd name="connsiteY4" fmla="*/ 592241 h 1583637"/>
                <a:gd name="connsiteX5" fmla="*/ 1553818 w 1583637"/>
                <a:gd name="connsiteY5" fmla="*/ 592237 h 1583637"/>
                <a:gd name="connsiteX6" fmla="*/ 1576125 w 1583637"/>
                <a:gd name="connsiteY6" fmla="*/ 718748 h 1583637"/>
                <a:gd name="connsiteX7" fmla="*/ 1425015 w 1583637"/>
                <a:gd name="connsiteY7" fmla="*/ 773743 h 1583637"/>
                <a:gd name="connsiteX8" fmla="*/ 1380646 w 1583637"/>
                <a:gd name="connsiteY8" fmla="*/ 1025372 h 1583637"/>
                <a:gd name="connsiteX9" fmla="*/ 1503833 w 1583637"/>
                <a:gd name="connsiteY9" fmla="*/ 1128733 h 1583637"/>
                <a:gd name="connsiteX10" fmla="*/ 1439602 w 1583637"/>
                <a:gd name="connsiteY10" fmla="*/ 1239984 h 1583637"/>
                <a:gd name="connsiteX11" fmla="*/ 1288495 w 1583637"/>
                <a:gd name="connsiteY11" fmla="*/ 1184982 h 1583637"/>
                <a:gd name="connsiteX12" fmla="*/ 1092761 w 1583637"/>
                <a:gd name="connsiteY12" fmla="*/ 1349222 h 1583637"/>
                <a:gd name="connsiteX13" fmla="*/ 1120689 w 1583637"/>
                <a:gd name="connsiteY13" fmla="*/ 1507584 h 1583637"/>
                <a:gd name="connsiteX14" fmla="*/ 999974 w 1583637"/>
                <a:gd name="connsiteY14" fmla="*/ 1551521 h 1583637"/>
                <a:gd name="connsiteX15" fmla="*/ 919574 w 1583637"/>
                <a:gd name="connsiteY15" fmla="*/ 1412257 h 1583637"/>
                <a:gd name="connsiteX16" fmla="*/ 664062 w 1583637"/>
                <a:gd name="connsiteY16" fmla="*/ 1412257 h 1583637"/>
                <a:gd name="connsiteX17" fmla="*/ 583663 w 1583637"/>
                <a:gd name="connsiteY17" fmla="*/ 1551521 h 1583637"/>
                <a:gd name="connsiteX18" fmla="*/ 462948 w 1583637"/>
                <a:gd name="connsiteY18" fmla="*/ 1507584 h 1583637"/>
                <a:gd name="connsiteX19" fmla="*/ 490876 w 1583637"/>
                <a:gd name="connsiteY19" fmla="*/ 1349222 h 1583637"/>
                <a:gd name="connsiteX20" fmla="*/ 295142 w 1583637"/>
                <a:gd name="connsiteY20" fmla="*/ 1184981 h 1583637"/>
                <a:gd name="connsiteX21" fmla="*/ 144035 w 1583637"/>
                <a:gd name="connsiteY21" fmla="*/ 1239984 h 1583637"/>
                <a:gd name="connsiteX22" fmla="*/ 79804 w 1583637"/>
                <a:gd name="connsiteY22" fmla="*/ 1128733 h 1583637"/>
                <a:gd name="connsiteX23" fmla="*/ 202991 w 1583637"/>
                <a:gd name="connsiteY23" fmla="*/ 1025372 h 1583637"/>
                <a:gd name="connsiteX24" fmla="*/ 158622 w 1583637"/>
                <a:gd name="connsiteY24" fmla="*/ 773743 h 1583637"/>
                <a:gd name="connsiteX25" fmla="*/ 7512 w 1583637"/>
                <a:gd name="connsiteY25" fmla="*/ 718748 h 1583637"/>
                <a:gd name="connsiteX26" fmla="*/ 29819 w 1583637"/>
                <a:gd name="connsiteY26" fmla="*/ 592237 h 1583637"/>
                <a:gd name="connsiteX27" fmla="*/ 190625 w 1583637"/>
                <a:gd name="connsiteY27" fmla="*/ 592241 h 1583637"/>
                <a:gd name="connsiteX28" fmla="*/ 318381 w 1583637"/>
                <a:gd name="connsiteY28" fmla="*/ 370961 h 1583637"/>
                <a:gd name="connsiteX29" fmla="*/ 237974 w 1583637"/>
                <a:gd name="connsiteY29" fmla="*/ 231701 h 1583637"/>
                <a:gd name="connsiteX30" fmla="*/ 336381 w 1583637"/>
                <a:gd name="connsiteY30" fmla="*/ 149126 h 1583637"/>
                <a:gd name="connsiteX31" fmla="*/ 459563 w 1583637"/>
                <a:gd name="connsiteY31" fmla="*/ 252493 h 1583637"/>
                <a:gd name="connsiteX32" fmla="*/ 699666 w 1583637"/>
                <a:gd name="connsiteY32" fmla="*/ 165103 h 1583637"/>
                <a:gd name="connsiteX33" fmla="*/ 727586 w 1583637"/>
                <a:gd name="connsiteY33" fmla="*/ 6739 h 1583637"/>
                <a:gd name="connsiteX34" fmla="*/ 856051 w 1583637"/>
                <a:gd name="connsiteY34" fmla="*/ 6739 h 1583637"/>
                <a:gd name="connsiteX35" fmla="*/ 883970 w 1583637"/>
                <a:gd name="connsiteY35" fmla="*/ 165102 h 1583637"/>
                <a:gd name="connsiteX36" fmla="*/ 1124073 w 1583637"/>
                <a:gd name="connsiteY36" fmla="*/ 252493 h 1583637"/>
                <a:gd name="connsiteX37" fmla="*/ 1124074 w 1583637"/>
                <a:gd name="connsiteY37" fmla="*/ 252493 h 158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583637" h="1583637">
                  <a:moveTo>
                    <a:pt x="1124074" y="252493"/>
                  </a:moveTo>
                  <a:lnTo>
                    <a:pt x="1247256" y="149126"/>
                  </a:lnTo>
                  <a:lnTo>
                    <a:pt x="1345663" y="231701"/>
                  </a:lnTo>
                  <a:lnTo>
                    <a:pt x="1265256" y="370961"/>
                  </a:lnTo>
                  <a:cubicBezTo>
                    <a:pt x="1322430" y="435278"/>
                    <a:pt x="1365899" y="510569"/>
                    <a:pt x="1393012" y="592241"/>
                  </a:cubicBezTo>
                  <a:lnTo>
                    <a:pt x="1553818" y="592237"/>
                  </a:lnTo>
                  <a:lnTo>
                    <a:pt x="1576125" y="718748"/>
                  </a:lnTo>
                  <a:lnTo>
                    <a:pt x="1425015" y="773743"/>
                  </a:lnTo>
                  <a:cubicBezTo>
                    <a:pt x="1427471" y="859762"/>
                    <a:pt x="1412374" y="945380"/>
                    <a:pt x="1380646" y="1025372"/>
                  </a:cubicBezTo>
                  <a:lnTo>
                    <a:pt x="1503833" y="1128733"/>
                  </a:lnTo>
                  <a:lnTo>
                    <a:pt x="1439602" y="1239984"/>
                  </a:lnTo>
                  <a:lnTo>
                    <a:pt x="1288495" y="1184982"/>
                  </a:lnTo>
                  <a:cubicBezTo>
                    <a:pt x="1235084" y="1252456"/>
                    <a:pt x="1168484" y="1308339"/>
                    <a:pt x="1092761" y="1349222"/>
                  </a:cubicBezTo>
                  <a:lnTo>
                    <a:pt x="1120689" y="1507584"/>
                  </a:lnTo>
                  <a:lnTo>
                    <a:pt x="999974" y="1551521"/>
                  </a:lnTo>
                  <a:lnTo>
                    <a:pt x="919574" y="1412257"/>
                  </a:lnTo>
                  <a:cubicBezTo>
                    <a:pt x="835287" y="1429613"/>
                    <a:pt x="748348" y="1429613"/>
                    <a:pt x="664062" y="1412257"/>
                  </a:cubicBezTo>
                  <a:lnTo>
                    <a:pt x="583663" y="1551521"/>
                  </a:lnTo>
                  <a:lnTo>
                    <a:pt x="462948" y="1507584"/>
                  </a:lnTo>
                  <a:lnTo>
                    <a:pt x="490876" y="1349222"/>
                  </a:lnTo>
                  <a:cubicBezTo>
                    <a:pt x="415153" y="1308339"/>
                    <a:pt x="348553" y="1252455"/>
                    <a:pt x="295142" y="1184981"/>
                  </a:cubicBezTo>
                  <a:lnTo>
                    <a:pt x="144035" y="1239984"/>
                  </a:lnTo>
                  <a:lnTo>
                    <a:pt x="79804" y="1128733"/>
                  </a:lnTo>
                  <a:lnTo>
                    <a:pt x="202991" y="1025372"/>
                  </a:lnTo>
                  <a:cubicBezTo>
                    <a:pt x="171263" y="945380"/>
                    <a:pt x="156166" y="859762"/>
                    <a:pt x="158622" y="773743"/>
                  </a:cubicBezTo>
                  <a:lnTo>
                    <a:pt x="7512" y="718748"/>
                  </a:lnTo>
                  <a:lnTo>
                    <a:pt x="29819" y="592237"/>
                  </a:lnTo>
                  <a:lnTo>
                    <a:pt x="190625" y="592241"/>
                  </a:lnTo>
                  <a:cubicBezTo>
                    <a:pt x="217738" y="510569"/>
                    <a:pt x="261208" y="435277"/>
                    <a:pt x="318381" y="370961"/>
                  </a:cubicBezTo>
                  <a:lnTo>
                    <a:pt x="237974" y="231701"/>
                  </a:lnTo>
                  <a:lnTo>
                    <a:pt x="336381" y="149126"/>
                  </a:lnTo>
                  <a:lnTo>
                    <a:pt x="459563" y="252493"/>
                  </a:lnTo>
                  <a:cubicBezTo>
                    <a:pt x="532831" y="207356"/>
                    <a:pt x="614527" y="177621"/>
                    <a:pt x="699666" y="165103"/>
                  </a:cubicBezTo>
                  <a:lnTo>
                    <a:pt x="727586" y="6739"/>
                  </a:lnTo>
                  <a:lnTo>
                    <a:pt x="856051" y="6739"/>
                  </a:lnTo>
                  <a:lnTo>
                    <a:pt x="883970" y="165102"/>
                  </a:lnTo>
                  <a:cubicBezTo>
                    <a:pt x="969110" y="177621"/>
                    <a:pt x="1050806" y="207356"/>
                    <a:pt x="1124073" y="252493"/>
                  </a:cubicBezTo>
                  <a:lnTo>
                    <a:pt x="1124074" y="252493"/>
                  </a:ln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75308" tIns="731520" rIns="475308" bIns="582340" numCol="1" spcCol="1270" anchor="ctr" anchorCtr="0">
              <a:noAutofit/>
            </a:bodyPr>
            <a:lstStyle/>
            <a:p>
              <a:pPr algn="ctr" defTabSz="1777956">
                <a:lnSpc>
                  <a:spcPct val="90000"/>
                </a:lnSpc>
                <a:spcBef>
                  <a:spcPct val="0"/>
                </a:spcBef>
                <a:spcAft>
                  <a:spcPct val="35000"/>
                </a:spcAft>
              </a:pPr>
              <a:endParaRPr lang="en-US" sz="4000" dirty="0">
                <a:solidFill>
                  <a:prstClr val="white"/>
                </a:solidFill>
              </a:endParaRPr>
            </a:p>
          </p:txBody>
        </p:sp>
        <p:sp>
          <p:nvSpPr>
            <p:cNvPr id="10" name="Oval 9"/>
            <p:cNvSpPr/>
            <p:nvPr/>
          </p:nvSpPr>
          <p:spPr>
            <a:xfrm>
              <a:off x="1335155" y="1868251"/>
              <a:ext cx="1464952" cy="1464946"/>
            </a:xfrm>
            <a:prstGeom prst="ellipse">
              <a:avLst/>
            </a:prstGeom>
            <a:solidFill>
              <a:schemeClr val="bg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4267" dirty="0">
                <a:solidFill>
                  <a:prstClr val="white"/>
                </a:solidFill>
              </a:endParaRPr>
            </a:p>
          </p:txBody>
        </p:sp>
      </p:grpSp>
      <p:grpSp>
        <p:nvGrpSpPr>
          <p:cNvPr id="14" name="Group 13"/>
          <p:cNvGrpSpPr/>
          <p:nvPr/>
        </p:nvGrpSpPr>
        <p:grpSpPr>
          <a:xfrm>
            <a:off x="9870878" y="1040594"/>
            <a:ext cx="2286856" cy="2275012"/>
            <a:chOff x="953424" y="1486519"/>
            <a:chExt cx="2228412" cy="2228408"/>
          </a:xfrm>
          <a:solidFill>
            <a:schemeClr val="accent1">
              <a:lumMod val="75000"/>
              <a:lumOff val="25000"/>
            </a:schemeClr>
          </a:solidFill>
        </p:grpSpPr>
        <p:sp>
          <p:nvSpPr>
            <p:cNvPr id="15" name="Freeform 14"/>
            <p:cNvSpPr/>
            <p:nvPr/>
          </p:nvSpPr>
          <p:spPr>
            <a:xfrm>
              <a:off x="953424" y="1486519"/>
              <a:ext cx="2228412" cy="2228408"/>
            </a:xfrm>
            <a:custGeom>
              <a:avLst/>
              <a:gdLst>
                <a:gd name="connsiteX0" fmla="*/ 1124074 w 1583637"/>
                <a:gd name="connsiteY0" fmla="*/ 252493 h 1583637"/>
                <a:gd name="connsiteX1" fmla="*/ 1247256 w 1583637"/>
                <a:gd name="connsiteY1" fmla="*/ 149126 h 1583637"/>
                <a:gd name="connsiteX2" fmla="*/ 1345663 w 1583637"/>
                <a:gd name="connsiteY2" fmla="*/ 231701 h 1583637"/>
                <a:gd name="connsiteX3" fmla="*/ 1265256 w 1583637"/>
                <a:gd name="connsiteY3" fmla="*/ 370961 h 1583637"/>
                <a:gd name="connsiteX4" fmla="*/ 1393012 w 1583637"/>
                <a:gd name="connsiteY4" fmla="*/ 592241 h 1583637"/>
                <a:gd name="connsiteX5" fmla="*/ 1553818 w 1583637"/>
                <a:gd name="connsiteY5" fmla="*/ 592237 h 1583637"/>
                <a:gd name="connsiteX6" fmla="*/ 1576125 w 1583637"/>
                <a:gd name="connsiteY6" fmla="*/ 718748 h 1583637"/>
                <a:gd name="connsiteX7" fmla="*/ 1425015 w 1583637"/>
                <a:gd name="connsiteY7" fmla="*/ 773743 h 1583637"/>
                <a:gd name="connsiteX8" fmla="*/ 1380646 w 1583637"/>
                <a:gd name="connsiteY8" fmla="*/ 1025372 h 1583637"/>
                <a:gd name="connsiteX9" fmla="*/ 1503833 w 1583637"/>
                <a:gd name="connsiteY9" fmla="*/ 1128733 h 1583637"/>
                <a:gd name="connsiteX10" fmla="*/ 1439602 w 1583637"/>
                <a:gd name="connsiteY10" fmla="*/ 1239984 h 1583637"/>
                <a:gd name="connsiteX11" fmla="*/ 1288495 w 1583637"/>
                <a:gd name="connsiteY11" fmla="*/ 1184982 h 1583637"/>
                <a:gd name="connsiteX12" fmla="*/ 1092761 w 1583637"/>
                <a:gd name="connsiteY12" fmla="*/ 1349222 h 1583637"/>
                <a:gd name="connsiteX13" fmla="*/ 1120689 w 1583637"/>
                <a:gd name="connsiteY13" fmla="*/ 1507584 h 1583637"/>
                <a:gd name="connsiteX14" fmla="*/ 999974 w 1583637"/>
                <a:gd name="connsiteY14" fmla="*/ 1551521 h 1583637"/>
                <a:gd name="connsiteX15" fmla="*/ 919574 w 1583637"/>
                <a:gd name="connsiteY15" fmla="*/ 1412257 h 1583637"/>
                <a:gd name="connsiteX16" fmla="*/ 664062 w 1583637"/>
                <a:gd name="connsiteY16" fmla="*/ 1412257 h 1583637"/>
                <a:gd name="connsiteX17" fmla="*/ 583663 w 1583637"/>
                <a:gd name="connsiteY17" fmla="*/ 1551521 h 1583637"/>
                <a:gd name="connsiteX18" fmla="*/ 462948 w 1583637"/>
                <a:gd name="connsiteY18" fmla="*/ 1507584 h 1583637"/>
                <a:gd name="connsiteX19" fmla="*/ 490876 w 1583637"/>
                <a:gd name="connsiteY19" fmla="*/ 1349222 h 1583637"/>
                <a:gd name="connsiteX20" fmla="*/ 295142 w 1583637"/>
                <a:gd name="connsiteY20" fmla="*/ 1184981 h 1583637"/>
                <a:gd name="connsiteX21" fmla="*/ 144035 w 1583637"/>
                <a:gd name="connsiteY21" fmla="*/ 1239984 h 1583637"/>
                <a:gd name="connsiteX22" fmla="*/ 79804 w 1583637"/>
                <a:gd name="connsiteY22" fmla="*/ 1128733 h 1583637"/>
                <a:gd name="connsiteX23" fmla="*/ 202991 w 1583637"/>
                <a:gd name="connsiteY23" fmla="*/ 1025372 h 1583637"/>
                <a:gd name="connsiteX24" fmla="*/ 158622 w 1583637"/>
                <a:gd name="connsiteY24" fmla="*/ 773743 h 1583637"/>
                <a:gd name="connsiteX25" fmla="*/ 7512 w 1583637"/>
                <a:gd name="connsiteY25" fmla="*/ 718748 h 1583637"/>
                <a:gd name="connsiteX26" fmla="*/ 29819 w 1583637"/>
                <a:gd name="connsiteY26" fmla="*/ 592237 h 1583637"/>
                <a:gd name="connsiteX27" fmla="*/ 190625 w 1583637"/>
                <a:gd name="connsiteY27" fmla="*/ 592241 h 1583637"/>
                <a:gd name="connsiteX28" fmla="*/ 318381 w 1583637"/>
                <a:gd name="connsiteY28" fmla="*/ 370961 h 1583637"/>
                <a:gd name="connsiteX29" fmla="*/ 237974 w 1583637"/>
                <a:gd name="connsiteY29" fmla="*/ 231701 h 1583637"/>
                <a:gd name="connsiteX30" fmla="*/ 336381 w 1583637"/>
                <a:gd name="connsiteY30" fmla="*/ 149126 h 1583637"/>
                <a:gd name="connsiteX31" fmla="*/ 459563 w 1583637"/>
                <a:gd name="connsiteY31" fmla="*/ 252493 h 1583637"/>
                <a:gd name="connsiteX32" fmla="*/ 699666 w 1583637"/>
                <a:gd name="connsiteY32" fmla="*/ 165103 h 1583637"/>
                <a:gd name="connsiteX33" fmla="*/ 727586 w 1583637"/>
                <a:gd name="connsiteY33" fmla="*/ 6739 h 1583637"/>
                <a:gd name="connsiteX34" fmla="*/ 856051 w 1583637"/>
                <a:gd name="connsiteY34" fmla="*/ 6739 h 1583637"/>
                <a:gd name="connsiteX35" fmla="*/ 883970 w 1583637"/>
                <a:gd name="connsiteY35" fmla="*/ 165102 h 1583637"/>
                <a:gd name="connsiteX36" fmla="*/ 1124073 w 1583637"/>
                <a:gd name="connsiteY36" fmla="*/ 252493 h 1583637"/>
                <a:gd name="connsiteX37" fmla="*/ 1124074 w 1583637"/>
                <a:gd name="connsiteY37" fmla="*/ 252493 h 158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583637" h="1583637">
                  <a:moveTo>
                    <a:pt x="1124074" y="252493"/>
                  </a:moveTo>
                  <a:lnTo>
                    <a:pt x="1247256" y="149126"/>
                  </a:lnTo>
                  <a:lnTo>
                    <a:pt x="1345663" y="231701"/>
                  </a:lnTo>
                  <a:lnTo>
                    <a:pt x="1265256" y="370961"/>
                  </a:lnTo>
                  <a:cubicBezTo>
                    <a:pt x="1322430" y="435278"/>
                    <a:pt x="1365899" y="510569"/>
                    <a:pt x="1393012" y="592241"/>
                  </a:cubicBezTo>
                  <a:lnTo>
                    <a:pt x="1553818" y="592237"/>
                  </a:lnTo>
                  <a:lnTo>
                    <a:pt x="1576125" y="718748"/>
                  </a:lnTo>
                  <a:lnTo>
                    <a:pt x="1425015" y="773743"/>
                  </a:lnTo>
                  <a:cubicBezTo>
                    <a:pt x="1427471" y="859762"/>
                    <a:pt x="1412374" y="945380"/>
                    <a:pt x="1380646" y="1025372"/>
                  </a:cubicBezTo>
                  <a:lnTo>
                    <a:pt x="1503833" y="1128733"/>
                  </a:lnTo>
                  <a:lnTo>
                    <a:pt x="1439602" y="1239984"/>
                  </a:lnTo>
                  <a:lnTo>
                    <a:pt x="1288495" y="1184982"/>
                  </a:lnTo>
                  <a:cubicBezTo>
                    <a:pt x="1235084" y="1252456"/>
                    <a:pt x="1168484" y="1308339"/>
                    <a:pt x="1092761" y="1349222"/>
                  </a:cubicBezTo>
                  <a:lnTo>
                    <a:pt x="1120689" y="1507584"/>
                  </a:lnTo>
                  <a:lnTo>
                    <a:pt x="999974" y="1551521"/>
                  </a:lnTo>
                  <a:lnTo>
                    <a:pt x="919574" y="1412257"/>
                  </a:lnTo>
                  <a:cubicBezTo>
                    <a:pt x="835287" y="1429613"/>
                    <a:pt x="748348" y="1429613"/>
                    <a:pt x="664062" y="1412257"/>
                  </a:cubicBezTo>
                  <a:lnTo>
                    <a:pt x="583663" y="1551521"/>
                  </a:lnTo>
                  <a:lnTo>
                    <a:pt x="462948" y="1507584"/>
                  </a:lnTo>
                  <a:lnTo>
                    <a:pt x="490876" y="1349222"/>
                  </a:lnTo>
                  <a:cubicBezTo>
                    <a:pt x="415153" y="1308339"/>
                    <a:pt x="348553" y="1252455"/>
                    <a:pt x="295142" y="1184981"/>
                  </a:cubicBezTo>
                  <a:lnTo>
                    <a:pt x="144035" y="1239984"/>
                  </a:lnTo>
                  <a:lnTo>
                    <a:pt x="79804" y="1128733"/>
                  </a:lnTo>
                  <a:lnTo>
                    <a:pt x="202991" y="1025372"/>
                  </a:lnTo>
                  <a:cubicBezTo>
                    <a:pt x="171263" y="945380"/>
                    <a:pt x="156166" y="859762"/>
                    <a:pt x="158622" y="773743"/>
                  </a:cubicBezTo>
                  <a:lnTo>
                    <a:pt x="7512" y="718748"/>
                  </a:lnTo>
                  <a:lnTo>
                    <a:pt x="29819" y="592237"/>
                  </a:lnTo>
                  <a:lnTo>
                    <a:pt x="190625" y="592241"/>
                  </a:lnTo>
                  <a:cubicBezTo>
                    <a:pt x="217738" y="510569"/>
                    <a:pt x="261208" y="435277"/>
                    <a:pt x="318381" y="370961"/>
                  </a:cubicBezTo>
                  <a:lnTo>
                    <a:pt x="237974" y="231701"/>
                  </a:lnTo>
                  <a:lnTo>
                    <a:pt x="336381" y="149126"/>
                  </a:lnTo>
                  <a:lnTo>
                    <a:pt x="459563" y="252493"/>
                  </a:lnTo>
                  <a:cubicBezTo>
                    <a:pt x="532831" y="207356"/>
                    <a:pt x="614527" y="177621"/>
                    <a:pt x="699666" y="165103"/>
                  </a:cubicBezTo>
                  <a:lnTo>
                    <a:pt x="727586" y="6739"/>
                  </a:lnTo>
                  <a:lnTo>
                    <a:pt x="856051" y="6739"/>
                  </a:lnTo>
                  <a:lnTo>
                    <a:pt x="883970" y="165102"/>
                  </a:lnTo>
                  <a:cubicBezTo>
                    <a:pt x="969110" y="177621"/>
                    <a:pt x="1050806" y="207356"/>
                    <a:pt x="1124073" y="252493"/>
                  </a:cubicBezTo>
                  <a:lnTo>
                    <a:pt x="1124074" y="252493"/>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75308" tIns="731520" rIns="475308" bIns="582340" numCol="1" spcCol="1270" anchor="ctr" anchorCtr="0">
              <a:noAutofit/>
            </a:bodyPr>
            <a:lstStyle/>
            <a:p>
              <a:pPr algn="ctr" defTabSz="1777956">
                <a:lnSpc>
                  <a:spcPct val="90000"/>
                </a:lnSpc>
                <a:spcBef>
                  <a:spcPct val="0"/>
                </a:spcBef>
                <a:spcAft>
                  <a:spcPct val="35000"/>
                </a:spcAft>
              </a:pPr>
              <a:endParaRPr lang="en-US" sz="4000" dirty="0">
                <a:solidFill>
                  <a:prstClr val="white"/>
                </a:solidFill>
              </a:endParaRPr>
            </a:p>
          </p:txBody>
        </p:sp>
        <p:sp>
          <p:nvSpPr>
            <p:cNvPr id="16" name="Oval 15"/>
            <p:cNvSpPr/>
            <p:nvPr/>
          </p:nvSpPr>
          <p:spPr>
            <a:xfrm>
              <a:off x="1376346" y="1909439"/>
              <a:ext cx="1382568" cy="1382568"/>
            </a:xfrm>
            <a:prstGeom prst="ellipse">
              <a:avLst/>
            </a:prstGeom>
            <a:solidFill>
              <a:schemeClr val="accent1">
                <a:lumMod val="90000"/>
                <a:lumOff val="1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4267" dirty="0">
                <a:solidFill>
                  <a:prstClr val="white"/>
                </a:solidFill>
              </a:endParaRPr>
            </a:p>
          </p:txBody>
        </p:sp>
      </p:grpSp>
      <p:sp>
        <p:nvSpPr>
          <p:cNvPr id="19" name="Text Placeholder 3"/>
          <p:cNvSpPr txBox="1">
            <a:spLocks/>
          </p:cNvSpPr>
          <p:nvPr/>
        </p:nvSpPr>
        <p:spPr>
          <a:xfrm>
            <a:off x="1753999" y="1205912"/>
            <a:ext cx="2417168" cy="369332"/>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spcBef>
                <a:spcPct val="20000"/>
              </a:spcBef>
              <a:defRPr/>
            </a:pPr>
            <a:r>
              <a:rPr lang="zh-CN" altLang="en-US" sz="2400" b="1" dirty="0">
                <a:solidFill>
                  <a:srgbClr val="0476BF"/>
                </a:solidFill>
              </a:rPr>
              <a:t>课程名称</a:t>
            </a:r>
            <a:endParaRPr lang="en-US" sz="2400" b="1" dirty="0">
              <a:solidFill>
                <a:srgbClr val="0476BF"/>
              </a:solidFill>
            </a:endParaRPr>
          </a:p>
        </p:txBody>
      </p:sp>
      <p:sp>
        <p:nvSpPr>
          <p:cNvPr id="20" name="Text Placeholder 3"/>
          <p:cNvSpPr txBox="1">
            <a:spLocks/>
          </p:cNvSpPr>
          <p:nvPr/>
        </p:nvSpPr>
        <p:spPr>
          <a:xfrm>
            <a:off x="1753998" y="1777830"/>
            <a:ext cx="5688191"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85750" indent="-285750" algn="l">
              <a:spcBef>
                <a:spcPct val="20000"/>
              </a:spcBef>
              <a:buFont typeface="Wingdings" panose="05000000000000000000" pitchFamily="2" charset="2"/>
              <a:buChar char="ü"/>
              <a:defRPr/>
            </a:pPr>
            <a:r>
              <a:rPr lang="en-US" altLang="zh-CN" sz="2000" b="1" dirty="0">
                <a:solidFill>
                  <a:schemeClr val="bg2">
                    <a:lumMod val="50000"/>
                  </a:schemeClr>
                </a:solidFill>
              </a:rPr>
              <a:t>《</a:t>
            </a:r>
            <a:r>
              <a:rPr lang="zh-CN" altLang="en-US" sz="2000" b="1" dirty="0">
                <a:solidFill>
                  <a:schemeClr val="bg2">
                    <a:lumMod val="50000"/>
                  </a:schemeClr>
                </a:solidFill>
              </a:rPr>
              <a:t>自然语言处理</a:t>
            </a:r>
            <a:r>
              <a:rPr lang="en-US" altLang="zh-CN" sz="2000" b="1" dirty="0">
                <a:solidFill>
                  <a:schemeClr val="bg2">
                    <a:lumMod val="50000"/>
                  </a:schemeClr>
                </a:solidFill>
              </a:rPr>
              <a:t>》</a:t>
            </a:r>
          </a:p>
        </p:txBody>
      </p:sp>
      <p:sp>
        <p:nvSpPr>
          <p:cNvPr id="22" name="Text Placeholder 3"/>
          <p:cNvSpPr txBox="1">
            <a:spLocks/>
          </p:cNvSpPr>
          <p:nvPr/>
        </p:nvSpPr>
        <p:spPr>
          <a:xfrm>
            <a:off x="1766326" y="2489342"/>
            <a:ext cx="2869375" cy="36933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spcBef>
                <a:spcPct val="20000"/>
              </a:spcBef>
              <a:defRPr/>
            </a:pPr>
            <a:r>
              <a:rPr lang="zh-CN" altLang="en-US" sz="2400" b="1" dirty="0">
                <a:solidFill>
                  <a:srgbClr val="0E5A8B"/>
                </a:solidFill>
              </a:rPr>
              <a:t>开课学期、学时</a:t>
            </a:r>
            <a:r>
              <a:rPr lang="en-US" altLang="zh-CN" sz="2400" b="1" dirty="0">
                <a:solidFill>
                  <a:srgbClr val="0E5A8B"/>
                </a:solidFill>
              </a:rPr>
              <a:t>/</a:t>
            </a:r>
            <a:r>
              <a:rPr lang="zh-CN" altLang="en-US" sz="2400" b="1" dirty="0">
                <a:solidFill>
                  <a:srgbClr val="0E5A8B"/>
                </a:solidFill>
              </a:rPr>
              <a:t>学分</a:t>
            </a:r>
            <a:endParaRPr lang="en-US" sz="2400" b="1" dirty="0">
              <a:solidFill>
                <a:srgbClr val="0E5A8B"/>
              </a:solidFill>
            </a:endParaRPr>
          </a:p>
        </p:txBody>
      </p:sp>
      <p:sp>
        <p:nvSpPr>
          <p:cNvPr id="23" name="Text Placeholder 3"/>
          <p:cNvSpPr txBox="1">
            <a:spLocks/>
          </p:cNvSpPr>
          <p:nvPr/>
        </p:nvSpPr>
        <p:spPr>
          <a:xfrm>
            <a:off x="1766326" y="2905869"/>
            <a:ext cx="5674133" cy="67710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85750" indent="-285750" algn="l">
              <a:spcBef>
                <a:spcPct val="20000"/>
              </a:spcBef>
              <a:buFont typeface="Wingdings" panose="05000000000000000000" pitchFamily="2" charset="2"/>
              <a:buChar char="ü"/>
              <a:defRPr/>
            </a:pPr>
            <a:r>
              <a:rPr lang="zh-CN" altLang="en-US" sz="2000" b="1" dirty="0">
                <a:solidFill>
                  <a:prstClr val="black">
                    <a:lumMod val="50000"/>
                    <a:lumOff val="50000"/>
                  </a:prstClr>
                </a:solidFill>
              </a:rPr>
              <a:t>第</a:t>
            </a:r>
            <a:r>
              <a:rPr lang="en-US" altLang="zh-CN" sz="2000" b="1">
                <a:solidFill>
                  <a:prstClr val="black">
                    <a:lumMod val="50000"/>
                    <a:lumOff val="50000"/>
                  </a:prstClr>
                </a:solidFill>
              </a:rPr>
              <a:t>6</a:t>
            </a:r>
            <a:r>
              <a:rPr lang="zh-CN" altLang="en-US" sz="2000" b="1">
                <a:solidFill>
                  <a:prstClr val="black">
                    <a:lumMod val="50000"/>
                    <a:lumOff val="50000"/>
                  </a:prstClr>
                </a:solidFill>
              </a:rPr>
              <a:t>学期</a:t>
            </a:r>
            <a:endParaRPr lang="en-US" altLang="zh-CN" sz="2000" b="1" dirty="0">
              <a:solidFill>
                <a:prstClr val="black">
                  <a:lumMod val="50000"/>
                  <a:lumOff val="50000"/>
                </a:prstClr>
              </a:solidFill>
            </a:endParaRPr>
          </a:p>
          <a:p>
            <a:pPr marL="285750" indent="-285750" algn="l">
              <a:spcBef>
                <a:spcPct val="20000"/>
              </a:spcBef>
              <a:buFont typeface="Wingdings" panose="05000000000000000000" pitchFamily="2" charset="2"/>
              <a:buChar char="ü"/>
              <a:defRPr/>
            </a:pPr>
            <a:r>
              <a:rPr lang="en-US" sz="2000" b="1" dirty="0">
                <a:solidFill>
                  <a:prstClr val="black">
                    <a:lumMod val="50000"/>
                    <a:lumOff val="50000"/>
                  </a:prstClr>
                </a:solidFill>
              </a:rPr>
              <a:t>32/2</a:t>
            </a:r>
          </a:p>
        </p:txBody>
      </p:sp>
      <p:sp>
        <p:nvSpPr>
          <p:cNvPr id="25" name="Text Placeholder 3"/>
          <p:cNvSpPr txBox="1">
            <a:spLocks/>
          </p:cNvSpPr>
          <p:nvPr/>
        </p:nvSpPr>
        <p:spPr>
          <a:xfrm>
            <a:off x="1751774" y="3783796"/>
            <a:ext cx="1237518" cy="36933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spcBef>
                <a:spcPct val="20000"/>
              </a:spcBef>
              <a:defRPr/>
            </a:pPr>
            <a:r>
              <a:rPr lang="zh-CN" altLang="en-US" sz="2400" b="1" dirty="0">
                <a:solidFill>
                  <a:srgbClr val="32ACFA"/>
                </a:solidFill>
              </a:rPr>
              <a:t>课程类型</a:t>
            </a:r>
            <a:endParaRPr lang="en-US" sz="2400" b="1" dirty="0">
              <a:solidFill>
                <a:srgbClr val="32ACFA"/>
              </a:solidFill>
            </a:endParaRPr>
          </a:p>
        </p:txBody>
      </p:sp>
      <p:sp>
        <p:nvSpPr>
          <p:cNvPr id="26" name="Text Placeholder 3"/>
          <p:cNvSpPr txBox="1">
            <a:spLocks/>
          </p:cNvSpPr>
          <p:nvPr/>
        </p:nvSpPr>
        <p:spPr>
          <a:xfrm>
            <a:off x="1751774" y="4264309"/>
            <a:ext cx="5690727"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85750" indent="-285750" algn="l">
              <a:spcBef>
                <a:spcPct val="20000"/>
              </a:spcBef>
              <a:buFont typeface="Wingdings" panose="05000000000000000000" pitchFamily="2" charset="2"/>
              <a:buChar char="ü"/>
              <a:defRPr/>
            </a:pPr>
            <a:r>
              <a:rPr lang="zh-CN" altLang="en-US" sz="2000" b="1" dirty="0">
                <a:solidFill>
                  <a:prstClr val="black">
                    <a:lumMod val="50000"/>
                    <a:lumOff val="50000"/>
                  </a:prstClr>
                </a:solidFill>
              </a:rPr>
              <a:t>选修课</a:t>
            </a:r>
          </a:p>
        </p:txBody>
      </p:sp>
      <p:sp>
        <p:nvSpPr>
          <p:cNvPr id="28" name="Text Placeholder 3"/>
          <p:cNvSpPr txBox="1">
            <a:spLocks/>
          </p:cNvSpPr>
          <p:nvPr/>
        </p:nvSpPr>
        <p:spPr>
          <a:xfrm>
            <a:off x="1753999" y="4942851"/>
            <a:ext cx="1237518" cy="36933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spcBef>
                <a:spcPct val="20000"/>
              </a:spcBef>
              <a:buFont typeface="Arial" pitchFamily="34" charset="0"/>
              <a:buNone/>
              <a:defRPr/>
            </a:pPr>
            <a:r>
              <a:rPr lang="zh-CN" altLang="en-US" sz="2400" b="1" dirty="0">
                <a:solidFill>
                  <a:schemeClr val="tx2">
                    <a:lumMod val="50000"/>
                    <a:lumOff val="50000"/>
                  </a:schemeClr>
                </a:solidFill>
              </a:rPr>
              <a:t>参考资料</a:t>
            </a:r>
            <a:endParaRPr lang="en-US" sz="2400" b="1" dirty="0">
              <a:solidFill>
                <a:schemeClr val="tx2">
                  <a:lumMod val="50000"/>
                  <a:lumOff val="50000"/>
                </a:schemeClr>
              </a:solidFill>
            </a:endParaRPr>
          </a:p>
        </p:txBody>
      </p:sp>
      <p:sp>
        <p:nvSpPr>
          <p:cNvPr id="29" name="Text Placeholder 3"/>
          <p:cNvSpPr txBox="1">
            <a:spLocks/>
          </p:cNvSpPr>
          <p:nvPr/>
        </p:nvSpPr>
        <p:spPr>
          <a:xfrm>
            <a:off x="1753999" y="5410700"/>
            <a:ext cx="5688190" cy="923330"/>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85750" indent="-285750" algn="l">
              <a:spcBef>
                <a:spcPct val="20000"/>
              </a:spcBef>
              <a:buFont typeface="Wingdings" panose="05000000000000000000" pitchFamily="2" charset="2"/>
              <a:buChar char="ü"/>
              <a:defRPr/>
            </a:pPr>
            <a:r>
              <a:rPr lang="en-US" altLang="zh-CN" sz="2000" b="1" dirty="0">
                <a:solidFill>
                  <a:prstClr val="black">
                    <a:lumMod val="50000"/>
                    <a:lumOff val="50000"/>
                  </a:prstClr>
                </a:solidFill>
              </a:rPr>
              <a:t>《</a:t>
            </a:r>
            <a:r>
              <a:rPr lang="zh-CN" altLang="en-US" sz="2000" b="1" dirty="0">
                <a:solidFill>
                  <a:prstClr val="black">
                    <a:lumMod val="50000"/>
                    <a:lumOff val="50000"/>
                  </a:prstClr>
                </a:solidFill>
              </a:rPr>
              <a:t>自然语言处理综论</a:t>
            </a:r>
            <a:r>
              <a:rPr lang="en-US" altLang="zh-CN" sz="2000" b="1" dirty="0">
                <a:solidFill>
                  <a:prstClr val="black">
                    <a:lumMod val="50000"/>
                    <a:lumOff val="50000"/>
                  </a:prstClr>
                </a:solidFill>
              </a:rPr>
              <a:t>》</a:t>
            </a:r>
            <a:r>
              <a:rPr lang="zh-CN" altLang="en-US" sz="2000" b="1" dirty="0">
                <a:solidFill>
                  <a:prstClr val="black">
                    <a:lumMod val="50000"/>
                    <a:lumOff val="50000"/>
                  </a:prstClr>
                </a:solidFill>
              </a:rPr>
              <a:t>、</a:t>
            </a:r>
            <a:r>
              <a:rPr lang="en-US" altLang="zh-CN" sz="2000" b="1" dirty="0">
                <a:solidFill>
                  <a:prstClr val="black">
                    <a:lumMod val="50000"/>
                    <a:lumOff val="50000"/>
                  </a:prstClr>
                </a:solidFill>
              </a:rPr>
              <a:t> 《Python</a:t>
            </a:r>
            <a:r>
              <a:rPr lang="zh-CN" altLang="en-US" sz="2000" b="1" dirty="0">
                <a:solidFill>
                  <a:prstClr val="black">
                    <a:lumMod val="50000"/>
                    <a:lumOff val="50000"/>
                  </a:prstClr>
                </a:solidFill>
              </a:rPr>
              <a:t>自然语言处理</a:t>
            </a:r>
            <a:r>
              <a:rPr lang="en-US" altLang="zh-CN" sz="2000" b="1" dirty="0">
                <a:solidFill>
                  <a:prstClr val="black">
                    <a:lumMod val="50000"/>
                    <a:lumOff val="50000"/>
                  </a:prstClr>
                </a:solidFill>
              </a:rPr>
              <a:t>》</a:t>
            </a:r>
            <a:r>
              <a:rPr lang="zh-CN" altLang="en-US" sz="2000" b="1" dirty="0">
                <a:solidFill>
                  <a:prstClr val="black">
                    <a:lumMod val="50000"/>
                    <a:lumOff val="50000"/>
                  </a:prstClr>
                </a:solidFill>
              </a:rPr>
              <a:t>、</a:t>
            </a:r>
            <a:r>
              <a:rPr lang="en-US" altLang="zh-CN" sz="2000" b="1" dirty="0">
                <a:solidFill>
                  <a:prstClr val="black">
                    <a:lumMod val="50000"/>
                    <a:lumOff val="50000"/>
                  </a:prstClr>
                </a:solidFill>
              </a:rPr>
              <a:t>《</a:t>
            </a:r>
            <a:r>
              <a:rPr lang="zh-CN" altLang="en-US" sz="2000" b="1" dirty="0">
                <a:solidFill>
                  <a:prstClr val="black">
                    <a:lumMod val="50000"/>
                    <a:lumOff val="50000"/>
                  </a:prstClr>
                </a:solidFill>
              </a:rPr>
              <a:t>基于深度学习的自然语言处理</a:t>
            </a:r>
            <a:r>
              <a:rPr lang="en-US" altLang="zh-CN" sz="2000" b="1" dirty="0">
                <a:solidFill>
                  <a:prstClr val="black">
                    <a:lumMod val="50000"/>
                    <a:lumOff val="50000"/>
                  </a:prstClr>
                </a:solidFill>
              </a:rPr>
              <a:t>》《</a:t>
            </a:r>
            <a:r>
              <a:rPr lang="zh-CN" altLang="en-US" sz="2000" b="1" dirty="0">
                <a:solidFill>
                  <a:prstClr val="black">
                    <a:lumMod val="50000"/>
                    <a:lumOff val="50000"/>
                  </a:prstClr>
                </a:solidFill>
              </a:rPr>
              <a:t>精通</a:t>
            </a:r>
            <a:r>
              <a:rPr lang="en-US" altLang="zh-CN" sz="2000" b="1" dirty="0">
                <a:solidFill>
                  <a:prstClr val="black">
                    <a:lumMod val="50000"/>
                    <a:lumOff val="50000"/>
                  </a:prstClr>
                </a:solidFill>
              </a:rPr>
              <a:t>Python</a:t>
            </a:r>
            <a:r>
              <a:rPr lang="zh-CN" altLang="en-US" sz="2000" b="1" dirty="0">
                <a:solidFill>
                  <a:prstClr val="black">
                    <a:lumMod val="50000"/>
                    <a:lumOff val="50000"/>
                  </a:prstClr>
                </a:solidFill>
              </a:rPr>
              <a:t>自然语言处理</a:t>
            </a:r>
            <a:r>
              <a:rPr lang="en-US" altLang="zh-CN" sz="2000" b="1">
                <a:solidFill>
                  <a:prstClr val="black">
                    <a:lumMod val="50000"/>
                    <a:lumOff val="50000"/>
                  </a:prstClr>
                </a:solidFill>
              </a:rPr>
              <a:t>》</a:t>
            </a:r>
            <a:r>
              <a:rPr lang="zh-CN" altLang="en-US" sz="2000" b="1">
                <a:solidFill>
                  <a:prstClr val="black">
                    <a:lumMod val="50000"/>
                    <a:lumOff val="50000"/>
                  </a:prstClr>
                </a:solidFill>
              </a:rPr>
              <a:t>等</a:t>
            </a:r>
            <a:endParaRPr lang="en-US" altLang="zh-CN" sz="2000" b="1" dirty="0">
              <a:solidFill>
                <a:prstClr val="black">
                  <a:lumMod val="50000"/>
                  <a:lumOff val="50000"/>
                </a:prstClr>
              </a:solidFill>
            </a:endParaRPr>
          </a:p>
        </p:txBody>
      </p:sp>
      <p:sp>
        <p:nvSpPr>
          <p:cNvPr id="41" name="椭圆 40"/>
          <p:cNvSpPr/>
          <p:nvPr/>
        </p:nvSpPr>
        <p:spPr>
          <a:xfrm>
            <a:off x="521566" y="1279174"/>
            <a:ext cx="792000" cy="792000"/>
          </a:xfrm>
          <a:prstGeom prst="ellipse">
            <a:avLst/>
          </a:prstGeom>
          <a:solidFill>
            <a:schemeClr val="accent1">
              <a:lumMod val="75000"/>
              <a:lumOff val="25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sz="4300" dirty="0">
                <a:solidFill>
                  <a:schemeClr val="bg1"/>
                </a:solidFill>
                <a:latin typeface="微软雅黑" panose="020B0503020204020204" pitchFamily="34" charset="-122"/>
                <a:ea typeface="微软雅黑" panose="020B0503020204020204" pitchFamily="34" charset="-122"/>
              </a:rPr>
              <a:t>1</a:t>
            </a:r>
            <a:endParaRPr lang="zh-CN" altLang="en-US" sz="4300" dirty="0">
              <a:solidFill>
                <a:schemeClr val="bg1"/>
              </a:solidFill>
              <a:latin typeface="微软雅黑" panose="020B0503020204020204" pitchFamily="34" charset="-122"/>
              <a:ea typeface="微软雅黑" panose="020B0503020204020204" pitchFamily="34" charset="-122"/>
            </a:endParaRPr>
          </a:p>
        </p:txBody>
      </p:sp>
      <p:grpSp>
        <p:nvGrpSpPr>
          <p:cNvPr id="42" name="组合 41"/>
          <p:cNvGrpSpPr/>
          <p:nvPr/>
        </p:nvGrpSpPr>
        <p:grpSpPr>
          <a:xfrm>
            <a:off x="521566" y="2563089"/>
            <a:ext cx="792000" cy="792000"/>
            <a:chOff x="304800" y="673100"/>
            <a:chExt cx="4000500" cy="4000500"/>
          </a:xfrm>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3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4" name="椭圆 43"/>
            <p:cNvSpPr/>
            <p:nvPr/>
          </p:nvSpPr>
          <p:spPr>
            <a:xfrm>
              <a:off x="392111" y="760412"/>
              <a:ext cx="3825874"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300" dirty="0">
                  <a:solidFill>
                    <a:schemeClr val="tx1">
                      <a:lumMod val="50000"/>
                      <a:lumOff val="50000"/>
                    </a:schemeClr>
                  </a:solidFill>
                  <a:latin typeface="微软雅黑" panose="020B0503020204020204" pitchFamily="34" charset="-122"/>
                  <a:ea typeface="微软雅黑" panose="020B0503020204020204" pitchFamily="34" charset="-122"/>
                </a:rPr>
                <a:t>2</a:t>
              </a:r>
              <a:endParaRPr lang="zh-CN" altLang="en-US" sz="4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sp>
        <p:nvSpPr>
          <p:cNvPr id="45" name="椭圆 44"/>
          <p:cNvSpPr/>
          <p:nvPr/>
        </p:nvSpPr>
        <p:spPr>
          <a:xfrm>
            <a:off x="521566" y="3841562"/>
            <a:ext cx="792000" cy="792000"/>
          </a:xfrm>
          <a:prstGeom prst="ellipse">
            <a:avLst/>
          </a:prstGeom>
          <a:solidFill>
            <a:schemeClr val="accent2">
              <a:lumMod val="60000"/>
              <a:lumOff val="4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sz="4300" dirty="0">
                <a:solidFill>
                  <a:schemeClr val="bg1"/>
                </a:solidFill>
                <a:latin typeface="微软雅黑" panose="020B0503020204020204" pitchFamily="34" charset="-122"/>
                <a:ea typeface="微软雅黑" panose="020B0503020204020204" pitchFamily="34" charset="-122"/>
              </a:rPr>
              <a:t>3</a:t>
            </a:r>
            <a:endParaRPr lang="zh-CN" altLang="en-US" sz="4300" dirty="0">
              <a:solidFill>
                <a:schemeClr val="bg1"/>
              </a:solidFill>
              <a:latin typeface="微软雅黑" panose="020B0503020204020204" pitchFamily="34" charset="-122"/>
              <a:ea typeface="微软雅黑" panose="020B0503020204020204" pitchFamily="34" charset="-122"/>
            </a:endParaRPr>
          </a:p>
        </p:txBody>
      </p:sp>
      <p:grpSp>
        <p:nvGrpSpPr>
          <p:cNvPr id="46" name="组合 45"/>
          <p:cNvGrpSpPr/>
          <p:nvPr/>
        </p:nvGrpSpPr>
        <p:grpSpPr>
          <a:xfrm>
            <a:off x="551872" y="5063150"/>
            <a:ext cx="792000" cy="792000"/>
            <a:chOff x="304800" y="673100"/>
            <a:chExt cx="4000500" cy="4000500"/>
          </a:xfrm>
          <a:effectLst>
            <a:outerShdw blurRad="444500" dist="254000" dir="8100000" algn="tr" rotWithShape="0">
              <a:prstClr val="black">
                <a:alpha val="50000"/>
              </a:prstClr>
            </a:outerShdw>
          </a:effectLst>
        </p:grpSpPr>
        <p:sp>
          <p:nvSpPr>
            <p:cNvPr id="47" name="同心圆 4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3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8" name="椭圆 47"/>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300" dirty="0">
                  <a:solidFill>
                    <a:schemeClr val="tx1">
                      <a:lumMod val="50000"/>
                      <a:lumOff val="50000"/>
                    </a:schemeClr>
                  </a:solidFill>
                  <a:latin typeface="微软雅黑" panose="020B0503020204020204" pitchFamily="34" charset="-122"/>
                  <a:ea typeface="微软雅黑" panose="020B0503020204020204" pitchFamily="34" charset="-122"/>
                </a:rPr>
                <a:t>4</a:t>
              </a:r>
              <a:endParaRPr lang="zh-CN" altLang="en-US" sz="4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sp>
        <p:nvSpPr>
          <p:cNvPr id="11" name="文本占位符 10"/>
          <p:cNvSpPr>
            <a:spLocks noGrp="1"/>
          </p:cNvSpPr>
          <p:nvPr>
            <p:ph type="body" sz="half" idx="2"/>
          </p:nvPr>
        </p:nvSpPr>
        <p:spPr/>
        <p:txBody>
          <a:bodyPr/>
          <a:lstStyle/>
          <a:p>
            <a:endParaRPr lang="zh-CN" altLang="en-US"/>
          </a:p>
        </p:txBody>
      </p:sp>
    </p:spTree>
    <p:extLst>
      <p:ext uri="{BB962C8B-B14F-4D97-AF65-F5344CB8AC3E}">
        <p14:creationId xmlns:p14="http://schemas.microsoft.com/office/powerpoint/2010/main" val="36433989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A834F1F-27E5-48C9-817E-BF832292FF2F}"/>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20</a:t>
            </a:fld>
            <a:endParaRPr lang="en-US" dirty="0">
              <a:solidFill>
                <a:prstClr val="black">
                  <a:lumMod val="75000"/>
                  <a:lumOff val="25000"/>
                </a:prstClr>
              </a:solidFill>
            </a:endParaRPr>
          </a:p>
        </p:txBody>
      </p:sp>
      <p:grpSp>
        <p:nvGrpSpPr>
          <p:cNvPr id="5" name="组合 4">
            <a:extLst>
              <a:ext uri="{FF2B5EF4-FFF2-40B4-BE49-F238E27FC236}">
                <a16:creationId xmlns:a16="http://schemas.microsoft.com/office/drawing/2014/main" id="{557BAC52-A8CF-451A-91D7-12580521522F}"/>
              </a:ext>
            </a:extLst>
          </p:cNvPr>
          <p:cNvGrpSpPr/>
          <p:nvPr/>
        </p:nvGrpSpPr>
        <p:grpSpPr>
          <a:xfrm>
            <a:off x="520946" y="1406523"/>
            <a:ext cx="11122260" cy="5030372"/>
            <a:chOff x="1531141" y="1562933"/>
            <a:chExt cx="9129718" cy="3726901"/>
          </a:xfrm>
        </p:grpSpPr>
        <p:sp>
          <p:nvSpPr>
            <p:cNvPr id="6" name="圆角矩形 5">
              <a:extLst>
                <a:ext uri="{FF2B5EF4-FFF2-40B4-BE49-F238E27FC236}">
                  <a16:creationId xmlns:a16="http://schemas.microsoft.com/office/drawing/2014/main" id="{9EFBCB60-7415-4FA7-AC79-A118987FC7A0}"/>
                </a:ext>
              </a:extLst>
            </p:cNvPr>
            <p:cNvSpPr/>
            <p:nvPr/>
          </p:nvSpPr>
          <p:spPr>
            <a:xfrm>
              <a:off x="1531141" y="1562933"/>
              <a:ext cx="9129718" cy="3726901"/>
            </a:xfrm>
            <a:prstGeom prst="roundRect">
              <a:avLst>
                <a:gd name="adj" fmla="val 9960"/>
              </a:avLst>
            </a:prstGeom>
            <a:gradFill flip="none" rotWithShape="1">
              <a:gsLst>
                <a:gs pos="0">
                  <a:srgbClr val="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 name="圆角矩形 12">
              <a:extLst>
                <a:ext uri="{FF2B5EF4-FFF2-40B4-BE49-F238E27FC236}">
                  <a16:creationId xmlns:a16="http://schemas.microsoft.com/office/drawing/2014/main" id="{C8F9139E-9FFB-4609-9EBB-1739CE3F79C7}"/>
                </a:ext>
              </a:extLst>
            </p:cNvPr>
            <p:cNvSpPr/>
            <p:nvPr/>
          </p:nvSpPr>
          <p:spPr>
            <a:xfrm>
              <a:off x="1810622" y="1842451"/>
              <a:ext cx="8570756" cy="3074693"/>
            </a:xfrm>
            <a:prstGeom prst="roundRect">
              <a:avLst>
                <a:gd name="adj" fmla="val 11474"/>
              </a:avLst>
            </a:prstGeom>
            <a:gradFill flip="none" rotWithShape="1">
              <a:gsLst>
                <a:gs pos="0">
                  <a:srgbClr val="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8" name="TextBox 28">
              <a:extLst>
                <a:ext uri="{FF2B5EF4-FFF2-40B4-BE49-F238E27FC236}">
                  <a16:creationId xmlns:a16="http://schemas.microsoft.com/office/drawing/2014/main" id="{D07692C9-2D2D-4F8B-B2E5-36DF21BA98E4}"/>
                </a:ext>
              </a:extLst>
            </p:cNvPr>
            <p:cNvSpPr txBox="1"/>
            <p:nvPr/>
          </p:nvSpPr>
          <p:spPr>
            <a:xfrm>
              <a:off x="3088776" y="1901551"/>
              <a:ext cx="7192173" cy="30090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defTabSz="913765">
                <a:lnSpc>
                  <a:spcPct val="150000"/>
                </a:lnSpc>
                <a:defRPr/>
              </a:pPr>
              <a:r>
                <a:rPr lang="zh-CN" altLang="en-US" sz="2800" b="1" kern="0" dirty="0">
                  <a:ln w="18415" cmpd="sng">
                    <a:noFill/>
                    <a:prstDash val="solid"/>
                  </a:ln>
                  <a:solidFill>
                    <a:srgbClr val="0D38F1"/>
                  </a:solidFill>
                  <a:latin typeface="微软雅黑" panose="020B0503020204020204" pitchFamily="34" charset="-122"/>
                  <a:ea typeface="微软雅黑" panose="020B0503020204020204" pitchFamily="34" charset="-122"/>
                </a:rPr>
                <a:t>机器学习到深度学习</a:t>
              </a:r>
              <a:endParaRPr lang="en-US" altLang="zh-CN" sz="2800" b="1" kern="0" dirty="0">
                <a:ln w="18415" cmpd="sng">
                  <a:noFill/>
                  <a:prstDash val="solid"/>
                </a:ln>
                <a:solidFill>
                  <a:srgbClr val="0D38F1"/>
                </a:solidFill>
                <a:latin typeface="微软雅黑" panose="020B0503020204020204" pitchFamily="34" charset="-122"/>
                <a:ea typeface="微软雅黑" panose="020B0503020204020204" pitchFamily="34" charset="-122"/>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认知的重要性</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抽象和迭代</a:t>
              </a:r>
              <a:endPar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1371600" lvl="2" indent="-457200">
                <a:lnSpc>
                  <a:spcPct val="150000"/>
                </a:lnSpc>
                <a:buFont typeface="Wingdings" panose="05000000000000000000" pitchFamily="2" charset="2"/>
                <a:buChar char="ü"/>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基于统计学的机器学习</a:t>
              </a:r>
            </a:p>
            <a:p>
              <a:pPr marL="1371600" lvl="2" indent="-457200">
                <a:lnSpc>
                  <a:spcPct val="150000"/>
                </a:lnSpc>
                <a:buFont typeface="Wingdings" panose="05000000000000000000" pitchFamily="2" charset="2"/>
                <a:buChar char="ü"/>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深度学习是一种特征学习方法，通过一些简单的非线性模型，原始数据转换为更高层次、更</a:t>
              </a:r>
              <a:r>
                <a:rPr lang="zh-CN" altLang="en-US" sz="2400" b="1" u="sng"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抽象</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的表达。</a:t>
              </a:r>
              <a:endPar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1371600" lvl="2" indent="-457200">
                <a:lnSpc>
                  <a:spcPct val="150000"/>
                </a:lnSpc>
                <a:buFont typeface="Wingdings" panose="05000000000000000000" pitchFamily="2" charset="2"/>
                <a:buChar char="ü"/>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机器视觉和语言识别取得较好效果</a:t>
              </a:r>
            </a:p>
            <a:p>
              <a:pPr marL="1371600" lvl="2" indent="-457200">
                <a:lnSpc>
                  <a:spcPct val="150000"/>
                </a:lnSpc>
                <a:buFont typeface="Wingdings" panose="05000000000000000000" pitchFamily="2" charset="2"/>
                <a:buChar char="l"/>
              </a:pPr>
              <a:endPar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9" name="组合 8">
            <a:extLst>
              <a:ext uri="{FF2B5EF4-FFF2-40B4-BE49-F238E27FC236}">
                <a16:creationId xmlns:a16="http://schemas.microsoft.com/office/drawing/2014/main" id="{3796E2B7-0ED5-47B9-8833-DA91D993C0E3}"/>
              </a:ext>
            </a:extLst>
          </p:cNvPr>
          <p:cNvGrpSpPr/>
          <p:nvPr/>
        </p:nvGrpSpPr>
        <p:grpSpPr>
          <a:xfrm>
            <a:off x="1067415" y="3188261"/>
            <a:ext cx="1145126" cy="1145275"/>
            <a:chOff x="3996846" y="3864636"/>
            <a:chExt cx="858956" cy="858956"/>
          </a:xfrm>
        </p:grpSpPr>
        <p:grpSp>
          <p:nvGrpSpPr>
            <p:cNvPr id="10" name="组合 9">
              <a:extLst>
                <a:ext uri="{FF2B5EF4-FFF2-40B4-BE49-F238E27FC236}">
                  <a16:creationId xmlns:a16="http://schemas.microsoft.com/office/drawing/2014/main" id="{41229EFF-6DC6-4A04-9258-A05042565073}"/>
                </a:ext>
              </a:extLst>
            </p:cNvPr>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12" name="同心圆 74">
                <a:extLst>
                  <a:ext uri="{FF2B5EF4-FFF2-40B4-BE49-F238E27FC236}">
                    <a16:creationId xmlns:a16="http://schemas.microsoft.com/office/drawing/2014/main" id="{4F088359-09EC-4A42-A200-8C70F8F9CD6C}"/>
                  </a:ext>
                </a:extLst>
              </p:cNvPr>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endParaRPr>
              </a:p>
            </p:txBody>
          </p:sp>
          <p:sp>
            <p:nvSpPr>
              <p:cNvPr id="13" name="椭圆 12">
                <a:extLst>
                  <a:ext uri="{FF2B5EF4-FFF2-40B4-BE49-F238E27FC236}">
                    <a16:creationId xmlns:a16="http://schemas.microsoft.com/office/drawing/2014/main" id="{3FA6D30E-37DA-4158-92D8-F6FC5BF9B271}"/>
                  </a:ext>
                </a:extLst>
              </p:cNvPr>
              <p:cNvSpPr/>
              <p:nvPr/>
            </p:nvSpPr>
            <p:spPr>
              <a:xfrm>
                <a:off x="392112" y="760412"/>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endParaRPr>
              </a:p>
            </p:txBody>
          </p:sp>
        </p:grpSp>
        <p:sp>
          <p:nvSpPr>
            <p:cNvPr id="11" name="Freeform 110">
              <a:extLst>
                <a:ext uri="{FF2B5EF4-FFF2-40B4-BE49-F238E27FC236}">
                  <a16:creationId xmlns:a16="http://schemas.microsoft.com/office/drawing/2014/main" id="{4BFA8C4C-3ADA-4201-907E-F53E097A2021}"/>
                </a:ext>
              </a:extLst>
            </p:cNvPr>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A7F3"/>
            </a:solidFill>
            <a:ln>
              <a:noFill/>
            </a:ln>
          </p:spPr>
          <p:txBody>
            <a:bodyPr lIns="121920" tIns="60960" rIns="121920" bIns="60960"/>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3300" b="0" i="0" u="none" strike="noStrike" kern="0" cap="none" spc="0" normalizeH="0" baseline="0" noProof="0">
                <a:ln>
                  <a:noFill/>
                </a:ln>
                <a:solidFill>
                  <a:srgbClr val="000000">
                    <a:lumMod val="50000"/>
                    <a:lumOff val="50000"/>
                  </a:srgbClr>
                </a:solidFill>
                <a:effectLst/>
                <a:uLnTx/>
                <a:uFillTx/>
                <a:ea typeface="微软雅黑" panose="020B0503020204020204" pitchFamily="34" charset="-122"/>
                <a:cs typeface="Arial" panose="020B0604020202020204" pitchFamily="34" charset="0"/>
              </a:endParaRPr>
            </a:p>
          </p:txBody>
        </p:sp>
      </p:grpSp>
      <p:sp>
        <p:nvSpPr>
          <p:cNvPr id="14" name="标题 2">
            <a:extLst>
              <a:ext uri="{FF2B5EF4-FFF2-40B4-BE49-F238E27FC236}">
                <a16:creationId xmlns:a16="http://schemas.microsoft.com/office/drawing/2014/main" id="{14E7D274-31E4-4BA4-8EA5-21F74659B6AB}"/>
              </a:ext>
            </a:extLst>
          </p:cNvPr>
          <p:cNvSpPr>
            <a:spLocks noGrp="1"/>
          </p:cNvSpPr>
          <p:nvPr>
            <p:ph type="title"/>
          </p:nvPr>
        </p:nvSpPr>
        <p:spPr>
          <a:xfrm>
            <a:off x="438150" y="178588"/>
            <a:ext cx="5981700" cy="471365"/>
          </a:xfrm>
        </p:spPr>
        <p:txBody>
          <a:bodyPr/>
          <a:lstStyle/>
          <a:p>
            <a:r>
              <a:rPr lang="zh-CN" altLang="en-US" dirty="0"/>
              <a:t>自然语言处理引论</a:t>
            </a:r>
          </a:p>
        </p:txBody>
      </p:sp>
      <p:sp>
        <p:nvSpPr>
          <p:cNvPr id="15" name="文本占位符 3">
            <a:extLst>
              <a:ext uri="{FF2B5EF4-FFF2-40B4-BE49-F238E27FC236}">
                <a16:creationId xmlns:a16="http://schemas.microsoft.com/office/drawing/2014/main" id="{C86B4396-9D77-4A66-9735-18EB651FE9AD}"/>
              </a:ext>
            </a:extLst>
          </p:cNvPr>
          <p:cNvSpPr>
            <a:spLocks noGrp="1"/>
          </p:cNvSpPr>
          <p:nvPr>
            <p:ph type="body" sz="half" idx="2"/>
          </p:nvPr>
        </p:nvSpPr>
        <p:spPr>
          <a:xfrm>
            <a:off x="3180191" y="649953"/>
            <a:ext cx="5486400" cy="412781"/>
          </a:xfrm>
        </p:spPr>
        <p:txBody>
          <a:bodyPr/>
          <a:lstStyle/>
          <a:p>
            <a:r>
              <a:rPr lang="zh-CN" altLang="en-US" dirty="0"/>
              <a:t>分类</a:t>
            </a:r>
          </a:p>
        </p:txBody>
      </p:sp>
    </p:spTree>
    <p:extLst>
      <p:ext uri="{BB962C8B-B14F-4D97-AF65-F5344CB8AC3E}">
        <p14:creationId xmlns:p14="http://schemas.microsoft.com/office/powerpoint/2010/main" val="13904724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21</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意义及应用</a:t>
            </a:r>
          </a:p>
        </p:txBody>
      </p:sp>
      <p:grpSp>
        <p:nvGrpSpPr>
          <p:cNvPr id="5" name="组合 4">
            <a:extLst>
              <a:ext uri="{FF2B5EF4-FFF2-40B4-BE49-F238E27FC236}">
                <a16:creationId xmlns:a16="http://schemas.microsoft.com/office/drawing/2014/main" id="{167F8709-F2D2-4AAF-85F8-13DEFCC4641B}"/>
              </a:ext>
            </a:extLst>
          </p:cNvPr>
          <p:cNvGrpSpPr/>
          <p:nvPr/>
        </p:nvGrpSpPr>
        <p:grpSpPr>
          <a:xfrm>
            <a:off x="520946" y="1281339"/>
            <a:ext cx="11122260" cy="5297332"/>
            <a:chOff x="1531141" y="1562933"/>
            <a:chExt cx="9129718" cy="3726901"/>
          </a:xfrm>
        </p:grpSpPr>
        <p:sp>
          <p:nvSpPr>
            <p:cNvPr id="6" name="圆角矩形 5">
              <a:extLst>
                <a:ext uri="{FF2B5EF4-FFF2-40B4-BE49-F238E27FC236}">
                  <a16:creationId xmlns:a16="http://schemas.microsoft.com/office/drawing/2014/main" id="{45CA1927-B17F-4C40-8CC2-4AFBBA0C1778}"/>
                </a:ext>
              </a:extLst>
            </p:cNvPr>
            <p:cNvSpPr/>
            <p:nvPr/>
          </p:nvSpPr>
          <p:spPr>
            <a:xfrm>
              <a:off x="1531141" y="1562933"/>
              <a:ext cx="9129718" cy="3726901"/>
            </a:xfrm>
            <a:prstGeom prst="roundRect">
              <a:avLst>
                <a:gd name="adj" fmla="val 9960"/>
              </a:avLst>
            </a:prstGeom>
            <a:gradFill flip="none" rotWithShape="1">
              <a:gsLst>
                <a:gs pos="0">
                  <a:srgbClr val="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7" name="圆角矩形 12">
              <a:extLst>
                <a:ext uri="{FF2B5EF4-FFF2-40B4-BE49-F238E27FC236}">
                  <a16:creationId xmlns:a16="http://schemas.microsoft.com/office/drawing/2014/main" id="{C75BEF40-646A-410E-818C-CEC34F9BCCD6}"/>
                </a:ext>
              </a:extLst>
            </p:cNvPr>
            <p:cNvSpPr/>
            <p:nvPr/>
          </p:nvSpPr>
          <p:spPr>
            <a:xfrm>
              <a:off x="1810622" y="1842451"/>
              <a:ext cx="8570756" cy="3074693"/>
            </a:xfrm>
            <a:prstGeom prst="roundRect">
              <a:avLst>
                <a:gd name="adj" fmla="val 11474"/>
              </a:avLst>
            </a:prstGeom>
            <a:gradFill flip="none" rotWithShape="1">
              <a:gsLst>
                <a:gs pos="0">
                  <a:srgbClr val="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8" name="TextBox 28">
              <a:extLst>
                <a:ext uri="{FF2B5EF4-FFF2-40B4-BE49-F238E27FC236}">
                  <a16:creationId xmlns:a16="http://schemas.microsoft.com/office/drawing/2014/main" id="{C64F34F0-F1A1-41FB-9307-BB288D78DBD0}"/>
                </a:ext>
              </a:extLst>
            </p:cNvPr>
            <p:cNvSpPr txBox="1"/>
            <p:nvPr/>
          </p:nvSpPr>
          <p:spPr>
            <a:xfrm>
              <a:off x="3031546" y="1763973"/>
              <a:ext cx="7192173" cy="33951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defTabSz="913765">
                <a:defRPr/>
              </a:pPr>
              <a:r>
                <a:rPr lang="zh-CN" altLang="en-US" sz="3200" b="1" kern="0" dirty="0">
                  <a:ln w="18415" cmpd="sng">
                    <a:noFill/>
                    <a:prstDash val="solid"/>
                  </a:ln>
                  <a:solidFill>
                    <a:srgbClr val="0D38F1"/>
                  </a:solidFill>
                  <a:latin typeface="微软雅黑" panose="020B0503020204020204" pitchFamily="34" charset="-122"/>
                  <a:ea typeface="微软雅黑" panose="020B0503020204020204" pitchFamily="34" charset="-122"/>
                </a:rPr>
                <a:t>人工智能领域最重要、最艰难的方向</a:t>
              </a:r>
              <a:r>
                <a:rPr lang="en-US" altLang="zh-CN" sz="3200" b="1" kern="0" dirty="0">
                  <a:ln w="18415" cmpd="sng">
                    <a:noFill/>
                    <a:prstDash val="solid"/>
                  </a:ln>
                  <a:solidFill>
                    <a:srgbClr val="0D38F1"/>
                  </a:solidFill>
                  <a:latin typeface="微软雅黑" panose="020B0503020204020204" pitchFamily="34" charset="-122"/>
                  <a:ea typeface="微软雅黑" panose="020B0503020204020204" pitchFamily="34" charset="-122"/>
                </a:rPr>
                <a:t>-</a:t>
              </a:r>
              <a:r>
                <a:rPr lang="zh-CN" altLang="en-US" sz="2800" b="1" kern="0" dirty="0">
                  <a:ln w="18415" cmpd="sng">
                    <a:noFill/>
                    <a:prstDash val="solid"/>
                  </a:ln>
                  <a:solidFill>
                    <a:srgbClr val="0D38F1"/>
                  </a:solidFill>
                  <a:latin typeface="微软雅黑" panose="020B0503020204020204" pitchFamily="34" charset="-122"/>
                  <a:ea typeface="微软雅黑" panose="020B0503020204020204" pitchFamily="34" charset="-122"/>
                </a:rPr>
                <a:t>探索人类自身的思维、认知、意识等机制；耗费时间极长</a:t>
              </a:r>
              <a:endParaRPr lang="en-US" altLang="zh-CN" sz="2800" b="1" kern="0" dirty="0">
                <a:ln w="18415" cmpd="sng">
                  <a:noFill/>
                  <a:prstDash val="solid"/>
                </a:ln>
                <a:solidFill>
                  <a:srgbClr val="0D38F1"/>
                </a:solidFill>
                <a:latin typeface="微软雅黑"/>
                <a:ea typeface="微软雅黑"/>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Trebuchet MS" panose="020B0603020202020204" pitchFamily="34" charset="0"/>
                </a:rPr>
                <a:t>非结构化文本信息统计应用、文本校对、相似度比对</a:t>
              </a:r>
              <a:r>
                <a:rPr lang="en-US" altLang="zh-CN" sz="2400" b="1" dirty="0">
                  <a:solidFill>
                    <a:schemeClr val="accent6">
                      <a:lumMod val="75000"/>
                    </a:schemeClr>
                  </a:solidFill>
                  <a:latin typeface="Trebuchet MS" panose="020B0603020202020204" pitchFamily="34" charset="0"/>
                </a:rPr>
                <a:t>……</a:t>
              </a: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Trebuchet MS" panose="020B0603020202020204" pitchFamily="34" charset="0"/>
                </a:rPr>
                <a:t>特征领域信息分类、聚类、获取、智能信息检索</a:t>
              </a:r>
              <a:r>
                <a:rPr lang="en-US" altLang="zh-CN" sz="2400" b="1" dirty="0">
                  <a:solidFill>
                    <a:schemeClr val="accent6">
                      <a:lumMod val="75000"/>
                    </a:schemeClr>
                  </a:solidFill>
                  <a:latin typeface="Trebuchet MS" panose="020B0603020202020204" pitchFamily="34" charset="0"/>
                </a:rPr>
                <a:t>……</a:t>
              </a: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Trebuchet MS" panose="020B0603020202020204" pitchFamily="34" charset="0"/>
                </a:rPr>
                <a:t>音字转换、语音合成、语音识别、语音对话</a:t>
              </a:r>
              <a:r>
                <a:rPr lang="en-US" altLang="zh-CN" sz="2400" b="1" dirty="0">
                  <a:solidFill>
                    <a:schemeClr val="accent6">
                      <a:lumMod val="75000"/>
                    </a:schemeClr>
                  </a:solidFill>
                  <a:latin typeface="Trebuchet MS" panose="020B0603020202020204" pitchFamily="34" charset="0"/>
                </a:rPr>
                <a:t>……</a:t>
              </a:r>
              <a:endParaRPr lang="zh-CN" altLang="en-US" sz="2400" b="1" dirty="0">
                <a:solidFill>
                  <a:schemeClr val="accent6">
                    <a:lumMod val="75000"/>
                  </a:schemeClr>
                </a:solidFill>
                <a:latin typeface="Trebuchet MS" panose="020B0603020202020204" pitchFamily="34" charset="0"/>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Trebuchet MS" panose="020B0603020202020204" pitchFamily="34" charset="0"/>
                </a:rPr>
                <a:t>机器翻译、多语言信息应用</a:t>
              </a:r>
              <a:r>
                <a:rPr lang="en-US" altLang="zh-CN" sz="2400" b="1" dirty="0">
                  <a:solidFill>
                    <a:schemeClr val="accent6">
                      <a:lumMod val="75000"/>
                    </a:schemeClr>
                  </a:solidFill>
                  <a:latin typeface="Trebuchet MS" panose="020B0603020202020204" pitchFamily="34" charset="0"/>
                </a:rPr>
                <a:t>……</a:t>
              </a: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Trebuchet MS" panose="020B0603020202020204" pitchFamily="34" charset="0"/>
                </a:rPr>
                <a:t>知识图谱、智能问答系统</a:t>
              </a:r>
              <a:r>
                <a:rPr lang="en-US" altLang="zh-CN" sz="2400" b="1" dirty="0">
                  <a:solidFill>
                    <a:schemeClr val="accent6">
                      <a:lumMod val="75000"/>
                    </a:schemeClr>
                  </a:solidFill>
                  <a:latin typeface="Trebuchet MS" panose="020B0603020202020204" pitchFamily="34" charset="0"/>
                </a:rPr>
                <a:t>……</a:t>
              </a: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Trebuchet MS" panose="020B0603020202020204" pitchFamily="34" charset="0"/>
                </a:rPr>
                <a:t>情感分析、舆情监测、事件抽取</a:t>
              </a:r>
              <a:r>
                <a:rPr lang="en-US" altLang="zh-CN" sz="2400" b="1" dirty="0">
                  <a:solidFill>
                    <a:schemeClr val="accent6">
                      <a:lumMod val="75000"/>
                    </a:schemeClr>
                  </a:solidFill>
                  <a:latin typeface="Trebuchet MS" panose="020B0603020202020204" pitchFamily="34" charset="0"/>
                </a:rPr>
                <a:t>……</a:t>
              </a:r>
            </a:p>
            <a:p>
              <a:pPr marL="914400" lvl="1" indent="-457200">
                <a:lnSpc>
                  <a:spcPct val="150000"/>
                </a:lnSpc>
                <a:buFont typeface="Wingdings" panose="05000000000000000000" pitchFamily="2" charset="2"/>
                <a:buChar char="l"/>
              </a:pPr>
              <a:r>
                <a:rPr lang="en-US" altLang="zh-CN" sz="2400" b="1" dirty="0">
                  <a:solidFill>
                    <a:schemeClr val="accent6">
                      <a:lumMod val="75000"/>
                    </a:schemeClr>
                  </a:solidFill>
                  <a:latin typeface="Trebuchet MS" panose="020B0603020202020204" pitchFamily="34" charset="0"/>
                </a:rPr>
                <a:t>……</a:t>
              </a:r>
              <a:endParaRPr lang="zh-CN" altLang="en-US" sz="2400" b="1" dirty="0">
                <a:solidFill>
                  <a:schemeClr val="accent6">
                    <a:lumMod val="75000"/>
                  </a:schemeClr>
                </a:solidFill>
                <a:latin typeface="Trebuchet MS" panose="020B0603020202020204" pitchFamily="34" charset="0"/>
              </a:endParaRPr>
            </a:p>
          </p:txBody>
        </p:sp>
      </p:grpSp>
      <p:grpSp>
        <p:nvGrpSpPr>
          <p:cNvPr id="10" name="组合 9">
            <a:extLst>
              <a:ext uri="{FF2B5EF4-FFF2-40B4-BE49-F238E27FC236}">
                <a16:creationId xmlns:a16="http://schemas.microsoft.com/office/drawing/2014/main" id="{A97EC5B5-E5A6-4DAC-9452-2B0849660AC4}"/>
              </a:ext>
            </a:extLst>
          </p:cNvPr>
          <p:cNvGrpSpPr/>
          <p:nvPr/>
        </p:nvGrpSpPr>
        <p:grpSpPr>
          <a:xfrm>
            <a:off x="1033447" y="3214573"/>
            <a:ext cx="1145126" cy="1145275"/>
            <a:chOff x="3996846" y="3864636"/>
            <a:chExt cx="858956" cy="858956"/>
          </a:xfrm>
        </p:grpSpPr>
        <p:grpSp>
          <p:nvGrpSpPr>
            <p:cNvPr id="11" name="组合 10">
              <a:extLst>
                <a:ext uri="{FF2B5EF4-FFF2-40B4-BE49-F238E27FC236}">
                  <a16:creationId xmlns:a16="http://schemas.microsoft.com/office/drawing/2014/main" id="{C632925B-9285-4E75-AFE3-9435418BCDC1}"/>
                </a:ext>
              </a:extLst>
            </p:cNvPr>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13" name="同心圆 74">
                <a:extLst>
                  <a:ext uri="{FF2B5EF4-FFF2-40B4-BE49-F238E27FC236}">
                    <a16:creationId xmlns:a16="http://schemas.microsoft.com/office/drawing/2014/main" id="{DDA21C63-C07F-44DE-9FF1-5F52A9B186A4}"/>
                  </a:ext>
                </a:extLst>
              </p:cNvPr>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14" name="椭圆 13">
                <a:extLst>
                  <a:ext uri="{FF2B5EF4-FFF2-40B4-BE49-F238E27FC236}">
                    <a16:creationId xmlns:a16="http://schemas.microsoft.com/office/drawing/2014/main" id="{B04D0E0A-99B9-4F59-BBA3-090D9CD03F18}"/>
                  </a:ext>
                </a:extLst>
              </p:cNvPr>
              <p:cNvSpPr/>
              <p:nvPr/>
            </p:nvSpPr>
            <p:spPr>
              <a:xfrm>
                <a:off x="392112" y="760412"/>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grpSp>
        <p:sp>
          <p:nvSpPr>
            <p:cNvPr id="12" name="Freeform 110">
              <a:extLst>
                <a:ext uri="{FF2B5EF4-FFF2-40B4-BE49-F238E27FC236}">
                  <a16:creationId xmlns:a16="http://schemas.microsoft.com/office/drawing/2014/main" id="{1624F51E-99BE-47FD-92D7-72DEBAEE9BF4}"/>
                </a:ext>
              </a:extLst>
            </p:cNvPr>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A7F3"/>
            </a:solidFill>
            <a:ln>
              <a:noFill/>
            </a:ln>
          </p:spPr>
          <p:txBody>
            <a:bodyPr lIns="121920" tIns="60960" rIns="121920" bIns="60960"/>
            <a:lstStyle/>
            <a:p>
              <a:pPr marL="0" marR="0" lvl="0" indent="0" defTabSz="1218565" eaLnBrk="1" fontAlgn="auto" latinLnBrk="0" hangingPunct="1">
                <a:lnSpc>
                  <a:spcPct val="100000"/>
                </a:lnSpc>
                <a:spcBef>
                  <a:spcPts val="0"/>
                </a:spcBef>
                <a:spcAft>
                  <a:spcPts val="0"/>
                </a:spcAft>
                <a:buClrTx/>
                <a:buSzTx/>
                <a:buFontTx/>
                <a:buNone/>
                <a:tabLst/>
                <a:defRPr/>
              </a:pPr>
              <a:endParaRPr kumimoji="0" lang="zh-CN" altLang="en-US" sz="3300" b="0" i="0" u="none" strike="noStrike" kern="0" cap="none" spc="0" normalizeH="0" baseline="0" noProof="0">
                <a:ln>
                  <a:noFill/>
                </a:ln>
                <a:solidFill>
                  <a:srgbClr val="000000">
                    <a:lumMod val="50000"/>
                    <a:lumOff val="50000"/>
                  </a:srgbClr>
                </a:solidFill>
                <a:effectLst/>
                <a:uLnTx/>
                <a:uFillTx/>
                <a:ea typeface="微软雅黑" panose="020B0503020204020204" pitchFamily="34" charset="-122"/>
                <a:cs typeface="Arial" panose="020B0604020202020204" pitchFamily="34" charset="0"/>
              </a:endParaRPr>
            </a:p>
          </p:txBody>
        </p:sp>
      </p:grpSp>
    </p:spTree>
    <p:extLst>
      <p:ext uri="{BB962C8B-B14F-4D97-AF65-F5344CB8AC3E}">
        <p14:creationId xmlns:p14="http://schemas.microsoft.com/office/powerpoint/2010/main" val="7576041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22</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发展与挑战</a:t>
            </a:r>
          </a:p>
        </p:txBody>
      </p:sp>
      <p:grpSp>
        <p:nvGrpSpPr>
          <p:cNvPr id="5" name="组合 4">
            <a:extLst>
              <a:ext uri="{FF2B5EF4-FFF2-40B4-BE49-F238E27FC236}">
                <a16:creationId xmlns:a16="http://schemas.microsoft.com/office/drawing/2014/main" id="{167F8709-F2D2-4AAF-85F8-13DEFCC4641B}"/>
              </a:ext>
            </a:extLst>
          </p:cNvPr>
          <p:cNvGrpSpPr/>
          <p:nvPr/>
        </p:nvGrpSpPr>
        <p:grpSpPr>
          <a:xfrm>
            <a:off x="520946" y="1281339"/>
            <a:ext cx="11122260" cy="5297332"/>
            <a:chOff x="1531141" y="1562933"/>
            <a:chExt cx="9129718" cy="3726901"/>
          </a:xfrm>
        </p:grpSpPr>
        <p:sp>
          <p:nvSpPr>
            <p:cNvPr id="6" name="圆角矩形 5">
              <a:extLst>
                <a:ext uri="{FF2B5EF4-FFF2-40B4-BE49-F238E27FC236}">
                  <a16:creationId xmlns:a16="http://schemas.microsoft.com/office/drawing/2014/main" id="{45CA1927-B17F-4C40-8CC2-4AFBBA0C1778}"/>
                </a:ext>
              </a:extLst>
            </p:cNvPr>
            <p:cNvSpPr/>
            <p:nvPr/>
          </p:nvSpPr>
          <p:spPr>
            <a:xfrm>
              <a:off x="1531141" y="1562933"/>
              <a:ext cx="9129718" cy="3726901"/>
            </a:xfrm>
            <a:prstGeom prst="roundRect">
              <a:avLst>
                <a:gd name="adj" fmla="val 9960"/>
              </a:avLst>
            </a:prstGeom>
            <a:gradFill flip="none" rotWithShape="1">
              <a:gsLst>
                <a:gs pos="0">
                  <a:srgbClr val="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7" name="圆角矩形 12">
              <a:extLst>
                <a:ext uri="{FF2B5EF4-FFF2-40B4-BE49-F238E27FC236}">
                  <a16:creationId xmlns:a16="http://schemas.microsoft.com/office/drawing/2014/main" id="{C75BEF40-646A-410E-818C-CEC34F9BCCD6}"/>
                </a:ext>
              </a:extLst>
            </p:cNvPr>
            <p:cNvSpPr/>
            <p:nvPr/>
          </p:nvSpPr>
          <p:spPr>
            <a:xfrm>
              <a:off x="1810622" y="1842451"/>
              <a:ext cx="8570756" cy="3074693"/>
            </a:xfrm>
            <a:prstGeom prst="roundRect">
              <a:avLst>
                <a:gd name="adj" fmla="val 11474"/>
              </a:avLst>
            </a:prstGeom>
            <a:gradFill flip="none" rotWithShape="1">
              <a:gsLst>
                <a:gs pos="0">
                  <a:srgbClr val="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grpSp>
      <p:grpSp>
        <p:nvGrpSpPr>
          <p:cNvPr id="10" name="组合 9">
            <a:extLst>
              <a:ext uri="{FF2B5EF4-FFF2-40B4-BE49-F238E27FC236}">
                <a16:creationId xmlns:a16="http://schemas.microsoft.com/office/drawing/2014/main" id="{A97EC5B5-E5A6-4DAC-9452-2B0849660AC4}"/>
              </a:ext>
            </a:extLst>
          </p:cNvPr>
          <p:cNvGrpSpPr/>
          <p:nvPr/>
        </p:nvGrpSpPr>
        <p:grpSpPr>
          <a:xfrm>
            <a:off x="1033447" y="3025185"/>
            <a:ext cx="1145126" cy="1145275"/>
            <a:chOff x="3996846" y="3864636"/>
            <a:chExt cx="858956" cy="858956"/>
          </a:xfrm>
        </p:grpSpPr>
        <p:grpSp>
          <p:nvGrpSpPr>
            <p:cNvPr id="11" name="组合 10">
              <a:extLst>
                <a:ext uri="{FF2B5EF4-FFF2-40B4-BE49-F238E27FC236}">
                  <a16:creationId xmlns:a16="http://schemas.microsoft.com/office/drawing/2014/main" id="{C632925B-9285-4E75-AFE3-9435418BCDC1}"/>
                </a:ext>
              </a:extLst>
            </p:cNvPr>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13" name="同心圆 74">
                <a:extLst>
                  <a:ext uri="{FF2B5EF4-FFF2-40B4-BE49-F238E27FC236}">
                    <a16:creationId xmlns:a16="http://schemas.microsoft.com/office/drawing/2014/main" id="{DDA21C63-C07F-44DE-9FF1-5F52A9B186A4}"/>
                  </a:ext>
                </a:extLst>
              </p:cNvPr>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14" name="椭圆 13">
                <a:extLst>
                  <a:ext uri="{FF2B5EF4-FFF2-40B4-BE49-F238E27FC236}">
                    <a16:creationId xmlns:a16="http://schemas.microsoft.com/office/drawing/2014/main" id="{B04D0E0A-99B9-4F59-BBA3-090D9CD03F18}"/>
                  </a:ext>
                </a:extLst>
              </p:cNvPr>
              <p:cNvSpPr/>
              <p:nvPr/>
            </p:nvSpPr>
            <p:spPr>
              <a:xfrm>
                <a:off x="392112" y="760412"/>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grpSp>
        <p:sp>
          <p:nvSpPr>
            <p:cNvPr id="12" name="Freeform 110">
              <a:extLst>
                <a:ext uri="{FF2B5EF4-FFF2-40B4-BE49-F238E27FC236}">
                  <a16:creationId xmlns:a16="http://schemas.microsoft.com/office/drawing/2014/main" id="{1624F51E-99BE-47FD-92D7-72DEBAEE9BF4}"/>
                </a:ext>
              </a:extLst>
            </p:cNvPr>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A7F3"/>
            </a:solidFill>
            <a:ln>
              <a:noFill/>
            </a:ln>
          </p:spPr>
          <p:txBody>
            <a:bodyPr lIns="121920" tIns="60960" rIns="121920" bIns="60960"/>
            <a:lstStyle/>
            <a:p>
              <a:pPr marL="0" marR="0" lvl="0" indent="0" defTabSz="1218565" eaLnBrk="1" fontAlgn="auto" latinLnBrk="0" hangingPunct="1">
                <a:lnSpc>
                  <a:spcPct val="100000"/>
                </a:lnSpc>
                <a:spcBef>
                  <a:spcPts val="0"/>
                </a:spcBef>
                <a:spcAft>
                  <a:spcPts val="0"/>
                </a:spcAft>
                <a:buClrTx/>
                <a:buSzTx/>
                <a:buFontTx/>
                <a:buNone/>
                <a:tabLst/>
                <a:defRPr/>
              </a:pPr>
              <a:endParaRPr kumimoji="0" lang="zh-CN" altLang="en-US" sz="3300" b="0" i="0" u="none" strike="noStrike" kern="0" cap="none" spc="0" normalizeH="0" baseline="0" noProof="0">
                <a:ln>
                  <a:noFill/>
                </a:ln>
                <a:solidFill>
                  <a:srgbClr val="000000">
                    <a:lumMod val="50000"/>
                    <a:lumOff val="50000"/>
                  </a:srgbClr>
                </a:solidFill>
                <a:effectLst/>
                <a:uLnTx/>
                <a:uFillTx/>
                <a:ea typeface="微软雅黑" panose="020B0503020204020204" pitchFamily="34" charset="-122"/>
                <a:cs typeface="Arial" panose="020B0604020202020204" pitchFamily="34" charset="0"/>
              </a:endParaRPr>
            </a:p>
          </p:txBody>
        </p:sp>
      </p:grpSp>
      <p:sp>
        <p:nvSpPr>
          <p:cNvPr id="15" name="TextBox 28">
            <a:extLst>
              <a:ext uri="{FF2B5EF4-FFF2-40B4-BE49-F238E27FC236}">
                <a16:creationId xmlns:a16="http://schemas.microsoft.com/office/drawing/2014/main" id="{C89CDC79-E58A-42BB-B883-EFD56DADE611}"/>
              </a:ext>
            </a:extLst>
          </p:cNvPr>
          <p:cNvSpPr txBox="1"/>
          <p:nvPr/>
        </p:nvSpPr>
        <p:spPr>
          <a:xfrm>
            <a:off x="2348811" y="1567093"/>
            <a:ext cx="8761850" cy="40614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defTabSz="913765">
              <a:lnSpc>
                <a:spcPct val="150000"/>
              </a:lnSpc>
              <a:defRPr/>
            </a:pPr>
            <a:r>
              <a:rPr lang="zh-CN" altLang="en-US" sz="2800" b="1" kern="0" dirty="0">
                <a:ln w="18415" cmpd="sng">
                  <a:noFill/>
                  <a:prstDash val="solid"/>
                </a:ln>
                <a:solidFill>
                  <a:srgbClr val="0D38F1"/>
                </a:solidFill>
                <a:latin typeface="微软雅黑" panose="020B0503020204020204" pitchFamily="34" charset="-122"/>
                <a:ea typeface="微软雅黑" panose="020B0503020204020204" pitchFamily="34" charset="-122"/>
              </a:rPr>
              <a:t>自然语言处理技术发展</a:t>
            </a:r>
            <a:r>
              <a:rPr lang="en-US" altLang="zh-CN" sz="2800" b="1" kern="0" dirty="0">
                <a:ln w="18415" cmpd="sng">
                  <a:noFill/>
                  <a:prstDash val="solid"/>
                </a:ln>
                <a:solidFill>
                  <a:srgbClr val="0D38F1"/>
                </a:solidFill>
                <a:latin typeface="微软雅黑" panose="020B0503020204020204" pitchFamily="34" charset="-122"/>
                <a:ea typeface="微软雅黑" panose="020B0503020204020204" pitchFamily="34" charset="-122"/>
              </a:rPr>
              <a:t>-</a:t>
            </a:r>
            <a:r>
              <a:rPr lang="zh-CN" altLang="en-US" sz="2800" b="1" kern="0" dirty="0">
                <a:ln w="18415" cmpd="sng">
                  <a:noFill/>
                  <a:prstDash val="solid"/>
                </a:ln>
                <a:solidFill>
                  <a:srgbClr val="0D38F1"/>
                </a:solidFill>
                <a:latin typeface="微软雅黑" panose="020B0503020204020204" pitchFamily="34" charset="-122"/>
                <a:ea typeface="微软雅黑" panose="020B0503020204020204" pitchFamily="34" charset="-122"/>
              </a:rPr>
              <a:t>中文</a:t>
            </a:r>
            <a:endParaRPr lang="en-US" altLang="zh-CN" sz="2800" b="1" kern="0" dirty="0">
              <a:ln w="18415" cmpd="sng">
                <a:noFill/>
                <a:prstDash val="solid"/>
              </a:ln>
              <a:solidFill>
                <a:srgbClr val="0D38F1"/>
              </a:solidFill>
              <a:latin typeface="微软雅黑" panose="020B0503020204020204" pitchFamily="34" charset="-122"/>
              <a:ea typeface="微软雅黑" panose="020B0503020204020204" pitchFamily="34" charset="-122"/>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跨越对词的研究</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大规模高精度的中文分词、词性标注</a:t>
            </a:r>
            <a:endPar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对句子的研究</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较好解决句子层面的问题，未达到完全解决篇章层面的问题</a:t>
            </a:r>
            <a:endPar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尚不足以较为自由地进行人机交互</a:t>
            </a: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专业技术</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完全句法分析、浅层句法分析、信息抽取、词义消歧、潜在语义分析、文本蕴含、指代消解</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p>
        </p:txBody>
      </p:sp>
    </p:spTree>
    <p:extLst>
      <p:ext uri="{BB962C8B-B14F-4D97-AF65-F5344CB8AC3E}">
        <p14:creationId xmlns:p14="http://schemas.microsoft.com/office/powerpoint/2010/main" val="2824925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23</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发展与挑战</a:t>
            </a:r>
          </a:p>
        </p:txBody>
      </p:sp>
      <p:grpSp>
        <p:nvGrpSpPr>
          <p:cNvPr id="5" name="组合 4">
            <a:extLst>
              <a:ext uri="{FF2B5EF4-FFF2-40B4-BE49-F238E27FC236}">
                <a16:creationId xmlns:a16="http://schemas.microsoft.com/office/drawing/2014/main" id="{167F8709-F2D2-4AAF-85F8-13DEFCC4641B}"/>
              </a:ext>
            </a:extLst>
          </p:cNvPr>
          <p:cNvGrpSpPr/>
          <p:nvPr/>
        </p:nvGrpSpPr>
        <p:grpSpPr>
          <a:xfrm>
            <a:off x="520946" y="1281339"/>
            <a:ext cx="11122260" cy="5297332"/>
            <a:chOff x="1531141" y="1562933"/>
            <a:chExt cx="9129718" cy="3726901"/>
          </a:xfrm>
        </p:grpSpPr>
        <p:sp>
          <p:nvSpPr>
            <p:cNvPr id="6" name="圆角矩形 5">
              <a:extLst>
                <a:ext uri="{FF2B5EF4-FFF2-40B4-BE49-F238E27FC236}">
                  <a16:creationId xmlns:a16="http://schemas.microsoft.com/office/drawing/2014/main" id="{45CA1927-B17F-4C40-8CC2-4AFBBA0C1778}"/>
                </a:ext>
              </a:extLst>
            </p:cNvPr>
            <p:cNvSpPr/>
            <p:nvPr/>
          </p:nvSpPr>
          <p:spPr>
            <a:xfrm>
              <a:off x="1531141" y="1562933"/>
              <a:ext cx="9129718" cy="3726901"/>
            </a:xfrm>
            <a:prstGeom prst="roundRect">
              <a:avLst>
                <a:gd name="adj" fmla="val 9960"/>
              </a:avLst>
            </a:prstGeom>
            <a:gradFill flip="none" rotWithShape="1">
              <a:gsLst>
                <a:gs pos="0">
                  <a:srgbClr val="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7" name="圆角矩形 12">
              <a:extLst>
                <a:ext uri="{FF2B5EF4-FFF2-40B4-BE49-F238E27FC236}">
                  <a16:creationId xmlns:a16="http://schemas.microsoft.com/office/drawing/2014/main" id="{C75BEF40-646A-410E-818C-CEC34F9BCCD6}"/>
                </a:ext>
              </a:extLst>
            </p:cNvPr>
            <p:cNvSpPr/>
            <p:nvPr/>
          </p:nvSpPr>
          <p:spPr>
            <a:xfrm>
              <a:off x="1810622" y="1842451"/>
              <a:ext cx="8570756" cy="3074693"/>
            </a:xfrm>
            <a:prstGeom prst="roundRect">
              <a:avLst>
                <a:gd name="adj" fmla="val 11474"/>
              </a:avLst>
            </a:prstGeom>
            <a:gradFill flip="none" rotWithShape="1">
              <a:gsLst>
                <a:gs pos="0">
                  <a:srgbClr val="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grpSp>
      <p:grpSp>
        <p:nvGrpSpPr>
          <p:cNvPr id="10" name="组合 9">
            <a:extLst>
              <a:ext uri="{FF2B5EF4-FFF2-40B4-BE49-F238E27FC236}">
                <a16:creationId xmlns:a16="http://schemas.microsoft.com/office/drawing/2014/main" id="{A97EC5B5-E5A6-4DAC-9452-2B0849660AC4}"/>
              </a:ext>
            </a:extLst>
          </p:cNvPr>
          <p:cNvGrpSpPr/>
          <p:nvPr/>
        </p:nvGrpSpPr>
        <p:grpSpPr>
          <a:xfrm>
            <a:off x="1033447" y="3025185"/>
            <a:ext cx="1145126" cy="1145275"/>
            <a:chOff x="3996846" y="3864636"/>
            <a:chExt cx="858956" cy="858956"/>
          </a:xfrm>
        </p:grpSpPr>
        <p:grpSp>
          <p:nvGrpSpPr>
            <p:cNvPr id="11" name="组合 10">
              <a:extLst>
                <a:ext uri="{FF2B5EF4-FFF2-40B4-BE49-F238E27FC236}">
                  <a16:creationId xmlns:a16="http://schemas.microsoft.com/office/drawing/2014/main" id="{C632925B-9285-4E75-AFE3-9435418BCDC1}"/>
                </a:ext>
              </a:extLst>
            </p:cNvPr>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13" name="同心圆 74">
                <a:extLst>
                  <a:ext uri="{FF2B5EF4-FFF2-40B4-BE49-F238E27FC236}">
                    <a16:creationId xmlns:a16="http://schemas.microsoft.com/office/drawing/2014/main" id="{DDA21C63-C07F-44DE-9FF1-5F52A9B186A4}"/>
                  </a:ext>
                </a:extLst>
              </p:cNvPr>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14" name="椭圆 13">
                <a:extLst>
                  <a:ext uri="{FF2B5EF4-FFF2-40B4-BE49-F238E27FC236}">
                    <a16:creationId xmlns:a16="http://schemas.microsoft.com/office/drawing/2014/main" id="{B04D0E0A-99B9-4F59-BBA3-090D9CD03F18}"/>
                  </a:ext>
                </a:extLst>
              </p:cNvPr>
              <p:cNvSpPr/>
              <p:nvPr/>
            </p:nvSpPr>
            <p:spPr>
              <a:xfrm>
                <a:off x="392112" y="760412"/>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grpSp>
        <p:sp>
          <p:nvSpPr>
            <p:cNvPr id="12" name="Freeform 110">
              <a:extLst>
                <a:ext uri="{FF2B5EF4-FFF2-40B4-BE49-F238E27FC236}">
                  <a16:creationId xmlns:a16="http://schemas.microsoft.com/office/drawing/2014/main" id="{1624F51E-99BE-47FD-92D7-72DEBAEE9BF4}"/>
                </a:ext>
              </a:extLst>
            </p:cNvPr>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A7F3"/>
            </a:solidFill>
            <a:ln>
              <a:noFill/>
            </a:ln>
          </p:spPr>
          <p:txBody>
            <a:bodyPr lIns="121920" tIns="60960" rIns="121920" bIns="60960"/>
            <a:lstStyle/>
            <a:p>
              <a:pPr marL="0" marR="0" lvl="0" indent="0" defTabSz="1218565" eaLnBrk="1" fontAlgn="auto" latinLnBrk="0" hangingPunct="1">
                <a:lnSpc>
                  <a:spcPct val="100000"/>
                </a:lnSpc>
                <a:spcBef>
                  <a:spcPts val="0"/>
                </a:spcBef>
                <a:spcAft>
                  <a:spcPts val="0"/>
                </a:spcAft>
                <a:buClrTx/>
                <a:buSzTx/>
                <a:buFontTx/>
                <a:buNone/>
                <a:tabLst/>
                <a:defRPr/>
              </a:pPr>
              <a:endParaRPr kumimoji="0" lang="zh-CN" altLang="en-US" sz="3300" b="0" i="0" u="none" strike="noStrike" kern="0" cap="none" spc="0" normalizeH="0" baseline="0" noProof="0">
                <a:ln>
                  <a:noFill/>
                </a:ln>
                <a:solidFill>
                  <a:srgbClr val="000000">
                    <a:lumMod val="50000"/>
                    <a:lumOff val="50000"/>
                  </a:srgbClr>
                </a:solidFill>
                <a:effectLst/>
                <a:uLnTx/>
                <a:uFillTx/>
                <a:ea typeface="微软雅黑" panose="020B0503020204020204" pitchFamily="34" charset="-122"/>
                <a:cs typeface="Arial" panose="020B0604020202020204" pitchFamily="34" charset="0"/>
              </a:endParaRPr>
            </a:p>
          </p:txBody>
        </p:sp>
      </p:grpSp>
      <p:sp>
        <p:nvSpPr>
          <p:cNvPr id="16" name="TextBox 28">
            <a:extLst>
              <a:ext uri="{FF2B5EF4-FFF2-40B4-BE49-F238E27FC236}">
                <a16:creationId xmlns:a16="http://schemas.microsoft.com/office/drawing/2014/main" id="{08B357CD-3555-473B-A0DC-9649228B8AFC}"/>
              </a:ext>
            </a:extLst>
          </p:cNvPr>
          <p:cNvSpPr txBox="1"/>
          <p:nvPr/>
        </p:nvSpPr>
        <p:spPr>
          <a:xfrm>
            <a:off x="2348811" y="1567093"/>
            <a:ext cx="8761850" cy="40614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defTabSz="913765">
              <a:lnSpc>
                <a:spcPct val="150000"/>
              </a:lnSpc>
              <a:defRPr/>
            </a:pPr>
            <a:r>
              <a:rPr lang="zh-CN" altLang="en-US" sz="2800" b="1" kern="0" dirty="0">
                <a:ln w="18415" cmpd="sng">
                  <a:noFill/>
                  <a:prstDash val="solid"/>
                </a:ln>
                <a:solidFill>
                  <a:srgbClr val="0D38F1"/>
                </a:solidFill>
                <a:latin typeface="微软雅黑" panose="020B0503020204020204" pitchFamily="34" charset="-122"/>
                <a:ea typeface="微软雅黑" panose="020B0503020204020204" pitchFamily="34" charset="-122"/>
              </a:rPr>
              <a:t>自然语言的</a:t>
            </a:r>
            <a:r>
              <a:rPr lang="zh-CN" altLang="en-US" sz="2800" b="1" u="sng" kern="0" dirty="0">
                <a:ln w="18415" cmpd="sng">
                  <a:noFill/>
                  <a:prstDash val="solid"/>
                </a:ln>
                <a:solidFill>
                  <a:srgbClr val="FF0000"/>
                </a:solidFill>
                <a:latin typeface="微软雅黑" panose="020B0503020204020204" pitchFamily="34" charset="-122"/>
                <a:ea typeface="微软雅黑" panose="020B0503020204020204" pitchFamily="34" charset="-122"/>
              </a:rPr>
              <a:t>高度语境化</a:t>
            </a:r>
            <a:r>
              <a:rPr lang="zh-CN" altLang="en-US" sz="2800" b="1" kern="0" dirty="0">
                <a:ln w="18415" cmpd="sng">
                  <a:noFill/>
                  <a:prstDash val="solid"/>
                </a:ln>
                <a:solidFill>
                  <a:srgbClr val="0D38F1"/>
                </a:solidFill>
                <a:latin typeface="微软雅黑" panose="020B0503020204020204" pitchFamily="34" charset="-122"/>
                <a:ea typeface="微软雅黑" panose="020B0503020204020204" pitchFamily="34" charset="-122"/>
              </a:rPr>
              <a:t>和</a:t>
            </a:r>
            <a:r>
              <a:rPr lang="zh-CN" altLang="en-US" sz="2800" b="1" u="sng" kern="0" dirty="0">
                <a:ln w="18415" cmpd="sng">
                  <a:noFill/>
                  <a:prstDash val="solid"/>
                </a:ln>
                <a:solidFill>
                  <a:srgbClr val="FF0000"/>
                </a:solidFill>
                <a:latin typeface="微软雅黑" panose="020B0503020204020204" pitchFamily="34" charset="-122"/>
                <a:ea typeface="微软雅黑" panose="020B0503020204020204" pitchFamily="34" charset="-122"/>
              </a:rPr>
              <a:t>隐喻化</a:t>
            </a:r>
            <a:endParaRPr lang="en-US" altLang="zh-CN" sz="2800" b="1" kern="0" dirty="0">
              <a:ln w="18415" cmpd="sng">
                <a:noFill/>
                <a:prstDash val="solid"/>
              </a:ln>
              <a:solidFill>
                <a:srgbClr val="0D38F1"/>
              </a:solidFill>
              <a:latin typeface="微软雅黑" panose="020B0503020204020204" pitchFamily="34" charset="-122"/>
              <a:ea typeface="微软雅黑" panose="020B0503020204020204" pitchFamily="34" charset="-122"/>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文本理解受主题、作者、时间等背景影响</a:t>
            </a:r>
          </a:p>
          <a:p>
            <a:pPr lvl="1" indent="0">
              <a:lnSpc>
                <a:spcPct val="150000"/>
              </a:lnSpc>
              <a:buFont typeface="Wingdings" panose="05000000000000000000" pitchFamily="2" charset="2"/>
              <a:buNone/>
            </a:pP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4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范例：咬死了猎人的猎狗</a:t>
            </a:r>
            <a:endPar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隐喻的方法</a:t>
            </a:r>
            <a:endPar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50000"/>
              </a:lnSpc>
              <a:buFont typeface="Wingdings" panose="05000000000000000000" pitchFamily="2" charset="2"/>
              <a:buNone/>
            </a:pP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4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范例：人生的旅程、花钱如流水</a:t>
            </a:r>
            <a:endPar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语法解析层面</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中文分词、词性标注，句法分析精度问题</a:t>
            </a: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语义解析层面</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命名实体识别、语义块，整句理解受限</a:t>
            </a:r>
          </a:p>
        </p:txBody>
      </p:sp>
    </p:spTree>
    <p:extLst>
      <p:ext uri="{BB962C8B-B14F-4D97-AF65-F5344CB8AC3E}">
        <p14:creationId xmlns:p14="http://schemas.microsoft.com/office/powerpoint/2010/main" val="26632807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24</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自然语言处理基础任务分类</a:t>
            </a:r>
          </a:p>
        </p:txBody>
      </p:sp>
      <p:grpSp>
        <p:nvGrpSpPr>
          <p:cNvPr id="5" name="组合 4">
            <a:extLst>
              <a:ext uri="{FF2B5EF4-FFF2-40B4-BE49-F238E27FC236}">
                <a16:creationId xmlns:a16="http://schemas.microsoft.com/office/drawing/2014/main" id="{167F8709-F2D2-4AAF-85F8-13DEFCC4641B}"/>
              </a:ext>
            </a:extLst>
          </p:cNvPr>
          <p:cNvGrpSpPr/>
          <p:nvPr/>
        </p:nvGrpSpPr>
        <p:grpSpPr>
          <a:xfrm>
            <a:off x="520946" y="1281339"/>
            <a:ext cx="11122260" cy="5297332"/>
            <a:chOff x="1531141" y="1562933"/>
            <a:chExt cx="9129718" cy="3726901"/>
          </a:xfrm>
        </p:grpSpPr>
        <p:sp>
          <p:nvSpPr>
            <p:cNvPr id="6" name="圆角矩形 5">
              <a:extLst>
                <a:ext uri="{FF2B5EF4-FFF2-40B4-BE49-F238E27FC236}">
                  <a16:creationId xmlns:a16="http://schemas.microsoft.com/office/drawing/2014/main" id="{45CA1927-B17F-4C40-8CC2-4AFBBA0C1778}"/>
                </a:ext>
              </a:extLst>
            </p:cNvPr>
            <p:cNvSpPr/>
            <p:nvPr/>
          </p:nvSpPr>
          <p:spPr>
            <a:xfrm>
              <a:off x="1531141" y="1562933"/>
              <a:ext cx="9129718" cy="3726901"/>
            </a:xfrm>
            <a:prstGeom prst="roundRect">
              <a:avLst>
                <a:gd name="adj" fmla="val 9960"/>
              </a:avLst>
            </a:prstGeom>
            <a:gradFill flip="none" rotWithShape="1">
              <a:gsLst>
                <a:gs pos="0">
                  <a:srgbClr val="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sp>
          <p:nvSpPr>
            <p:cNvPr id="7" name="圆角矩形 12">
              <a:extLst>
                <a:ext uri="{FF2B5EF4-FFF2-40B4-BE49-F238E27FC236}">
                  <a16:creationId xmlns:a16="http://schemas.microsoft.com/office/drawing/2014/main" id="{C75BEF40-646A-410E-818C-CEC34F9BCCD6}"/>
                </a:ext>
              </a:extLst>
            </p:cNvPr>
            <p:cNvSpPr/>
            <p:nvPr/>
          </p:nvSpPr>
          <p:spPr>
            <a:xfrm>
              <a:off x="1810622" y="1842451"/>
              <a:ext cx="8570756" cy="3074693"/>
            </a:xfrm>
            <a:prstGeom prst="roundRect">
              <a:avLst>
                <a:gd name="adj" fmla="val 11474"/>
              </a:avLst>
            </a:prstGeom>
            <a:gradFill flip="none" rotWithShape="1">
              <a:gsLst>
                <a:gs pos="0">
                  <a:srgbClr val="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a:ea typeface="微软雅黑"/>
                <a:cs typeface="+mn-cs"/>
              </a:endParaRPr>
            </a:p>
          </p:txBody>
        </p:sp>
      </p:grpSp>
      <p:grpSp>
        <p:nvGrpSpPr>
          <p:cNvPr id="10" name="组合 9">
            <a:extLst>
              <a:ext uri="{FF2B5EF4-FFF2-40B4-BE49-F238E27FC236}">
                <a16:creationId xmlns:a16="http://schemas.microsoft.com/office/drawing/2014/main" id="{A97EC5B5-E5A6-4DAC-9452-2B0849660AC4}"/>
              </a:ext>
            </a:extLst>
          </p:cNvPr>
          <p:cNvGrpSpPr/>
          <p:nvPr/>
        </p:nvGrpSpPr>
        <p:grpSpPr>
          <a:xfrm>
            <a:off x="1033447" y="3025185"/>
            <a:ext cx="1145126" cy="1145275"/>
            <a:chOff x="3996846" y="3864636"/>
            <a:chExt cx="858956" cy="858956"/>
          </a:xfrm>
        </p:grpSpPr>
        <p:grpSp>
          <p:nvGrpSpPr>
            <p:cNvPr id="11" name="组合 10">
              <a:extLst>
                <a:ext uri="{FF2B5EF4-FFF2-40B4-BE49-F238E27FC236}">
                  <a16:creationId xmlns:a16="http://schemas.microsoft.com/office/drawing/2014/main" id="{C632925B-9285-4E75-AFE3-9435418BCDC1}"/>
                </a:ext>
              </a:extLst>
            </p:cNvPr>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13" name="同心圆 74">
                <a:extLst>
                  <a:ext uri="{FF2B5EF4-FFF2-40B4-BE49-F238E27FC236}">
                    <a16:creationId xmlns:a16="http://schemas.microsoft.com/office/drawing/2014/main" id="{DDA21C63-C07F-44DE-9FF1-5F52A9B186A4}"/>
                  </a:ext>
                </a:extLst>
              </p:cNvPr>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14" name="椭圆 13">
                <a:extLst>
                  <a:ext uri="{FF2B5EF4-FFF2-40B4-BE49-F238E27FC236}">
                    <a16:creationId xmlns:a16="http://schemas.microsoft.com/office/drawing/2014/main" id="{B04D0E0A-99B9-4F59-BBA3-090D9CD03F18}"/>
                  </a:ext>
                </a:extLst>
              </p:cNvPr>
              <p:cNvSpPr/>
              <p:nvPr/>
            </p:nvSpPr>
            <p:spPr>
              <a:xfrm>
                <a:off x="392112" y="760412"/>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50000"/>
                      <a:lumOff val="50000"/>
                    </a:srgbClr>
                  </a:solidFill>
                  <a:effectLst/>
                  <a:uLnTx/>
                  <a:uFillTx/>
                  <a:latin typeface="Arial"/>
                  <a:ea typeface="微软雅黑"/>
                  <a:cs typeface="+mn-cs"/>
                </a:endParaRPr>
              </a:p>
            </p:txBody>
          </p:sp>
        </p:grpSp>
        <p:sp>
          <p:nvSpPr>
            <p:cNvPr id="12" name="Freeform 110">
              <a:extLst>
                <a:ext uri="{FF2B5EF4-FFF2-40B4-BE49-F238E27FC236}">
                  <a16:creationId xmlns:a16="http://schemas.microsoft.com/office/drawing/2014/main" id="{1624F51E-99BE-47FD-92D7-72DEBAEE9BF4}"/>
                </a:ext>
              </a:extLst>
            </p:cNvPr>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A7F3"/>
            </a:solidFill>
            <a:ln>
              <a:noFill/>
            </a:ln>
          </p:spPr>
          <p:txBody>
            <a:bodyPr lIns="121920" tIns="60960" rIns="121920" bIns="60960"/>
            <a:lstStyle/>
            <a:p>
              <a:pPr marL="0" marR="0" lvl="0" indent="0" defTabSz="1218565" eaLnBrk="1" fontAlgn="auto" latinLnBrk="0" hangingPunct="1">
                <a:lnSpc>
                  <a:spcPct val="100000"/>
                </a:lnSpc>
                <a:spcBef>
                  <a:spcPts val="0"/>
                </a:spcBef>
                <a:spcAft>
                  <a:spcPts val="0"/>
                </a:spcAft>
                <a:buClrTx/>
                <a:buSzTx/>
                <a:buFontTx/>
                <a:buNone/>
                <a:tabLst/>
                <a:defRPr/>
              </a:pPr>
              <a:endParaRPr kumimoji="0" lang="zh-CN" altLang="en-US" sz="3300" b="0" i="0" u="none" strike="noStrike" kern="0" cap="none" spc="0" normalizeH="0" baseline="0" noProof="0">
                <a:ln>
                  <a:noFill/>
                </a:ln>
                <a:solidFill>
                  <a:srgbClr val="000000">
                    <a:lumMod val="50000"/>
                    <a:lumOff val="50000"/>
                  </a:srgbClr>
                </a:solidFill>
                <a:effectLst/>
                <a:uLnTx/>
                <a:uFillTx/>
                <a:ea typeface="微软雅黑" panose="020B0503020204020204" pitchFamily="34" charset="-122"/>
                <a:cs typeface="Arial" panose="020B0604020202020204" pitchFamily="34" charset="0"/>
              </a:endParaRPr>
            </a:p>
          </p:txBody>
        </p:sp>
      </p:grpSp>
      <p:sp>
        <p:nvSpPr>
          <p:cNvPr id="15" name="TextBox 28">
            <a:extLst>
              <a:ext uri="{FF2B5EF4-FFF2-40B4-BE49-F238E27FC236}">
                <a16:creationId xmlns:a16="http://schemas.microsoft.com/office/drawing/2014/main" id="{6206B946-A3FF-4145-8553-8D211FBFEF0A}"/>
              </a:ext>
            </a:extLst>
          </p:cNvPr>
          <p:cNvSpPr txBox="1"/>
          <p:nvPr/>
        </p:nvSpPr>
        <p:spPr>
          <a:xfrm>
            <a:off x="2251321" y="1567088"/>
            <a:ext cx="9136379" cy="43383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l" defTabSz="914400">
              <a:lnSpc>
                <a:spcPct val="150000"/>
              </a:lnSpc>
              <a:buClrTx/>
              <a:buSzTx/>
              <a:buFont typeface="Wingdings" panose="05000000000000000000" pitchFamily="2" charset="2"/>
            </a:pPr>
            <a:r>
              <a:rPr lang="zh-CN" altLang="en-US" sz="2400" b="1" kern="0" dirty="0">
                <a:ln w="18415" cmpd="sng">
                  <a:noFill/>
                  <a:prstDash val="solid"/>
                </a:ln>
                <a:solidFill>
                  <a:srgbClr val="0D38F1"/>
                </a:solidFill>
                <a:latin typeface="微软雅黑" panose="020B0503020204020204" pitchFamily="34" charset="-122"/>
                <a:ea typeface="微软雅黑" panose="020B0503020204020204" pitchFamily="34" charset="-122"/>
              </a:rPr>
              <a:t>自然语言理解</a:t>
            </a:r>
            <a:r>
              <a:rPr lang="en-US" altLang="zh-CN" sz="2400" b="1" kern="0" dirty="0">
                <a:ln w="18415" cmpd="sng">
                  <a:noFill/>
                  <a:prstDash val="solid"/>
                </a:ln>
                <a:solidFill>
                  <a:srgbClr val="0D38F1"/>
                </a:solidFill>
                <a:latin typeface="微软雅黑" panose="020B0503020204020204" pitchFamily="34" charset="-122"/>
                <a:ea typeface="微软雅黑" panose="020B0503020204020204" pitchFamily="34" charset="-122"/>
              </a:rPr>
              <a:t>-</a:t>
            </a:r>
            <a:r>
              <a:rPr lang="en-US" altLang="zh-CN" sz="2000" b="1" kern="0" dirty="0">
                <a:ln w="18415" cmpd="sng">
                  <a:noFill/>
                  <a:prstDash val="solid"/>
                </a:ln>
                <a:solidFill>
                  <a:srgbClr val="0D38F1"/>
                </a:solidFill>
                <a:latin typeface="微软雅黑" panose="020B0503020204020204" pitchFamily="34" charset="-122"/>
                <a:ea typeface="微软雅黑" panose="020B0503020204020204" pitchFamily="34" charset="-122"/>
              </a:rPr>
              <a:t>人的</a:t>
            </a:r>
            <a:r>
              <a:rPr lang="zh-CN" altLang="en-US" sz="2000" b="1" kern="0" dirty="0">
                <a:ln w="18415" cmpd="sng">
                  <a:noFill/>
                  <a:prstDash val="solid"/>
                </a:ln>
                <a:solidFill>
                  <a:srgbClr val="0D38F1"/>
                </a:solidFill>
                <a:latin typeface="微软雅黑" panose="020B0503020204020204" pitchFamily="34" charset="-122"/>
                <a:ea typeface="微软雅黑" panose="020B0503020204020204" pitchFamily="34" charset="-122"/>
              </a:rPr>
              <a:t>自然</a:t>
            </a:r>
            <a:r>
              <a:rPr lang="en-US" altLang="zh-CN" sz="2000" b="1" kern="0" dirty="0">
                <a:ln w="18415" cmpd="sng">
                  <a:noFill/>
                  <a:prstDash val="solid"/>
                </a:ln>
                <a:solidFill>
                  <a:srgbClr val="0D38F1"/>
                </a:solidFill>
                <a:latin typeface="微软雅黑" panose="020B0503020204020204" pitchFamily="34" charset="-122"/>
                <a:ea typeface="微软雅黑" panose="020B0503020204020204" pitchFamily="34" charset="-122"/>
              </a:rPr>
              <a:t>语言形式转化为机器可理解的、结构化的、完整的语义表示</a:t>
            </a:r>
          </a:p>
          <a:p>
            <a:pPr marL="914400" lvl="1" indent="-457200">
              <a:lnSpc>
                <a:spcPct val="150000"/>
              </a:lnSpc>
              <a:buFont typeface="Wingdings" panose="05000000000000000000" pitchFamily="2" charset="2"/>
              <a:buChar char="l"/>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序列标注任务</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分词、词性标注、命名实体识别、语义标注</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914400" lvl="1" indent="-457200">
              <a:lnSpc>
                <a:spcPct val="150000"/>
              </a:lnSpc>
              <a:buFont typeface="Wingdings" panose="05000000000000000000" pitchFamily="2" charset="2"/>
              <a:buChar char="l"/>
            </a:pP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分类任务</a:t>
            </a:r>
            <a:r>
              <a:rPr 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文本分类、情感分类</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914400" lvl="1" indent="-457200">
              <a:lnSpc>
                <a:spcPct val="150000"/>
              </a:lnSpc>
              <a:buFont typeface="Wingdings" panose="05000000000000000000" pitchFamily="2" charset="2"/>
              <a:buChar char="l"/>
            </a:pP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句子关系判断</a:t>
            </a:r>
            <a:r>
              <a:rPr 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文本匹配、文本蕴含</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50000"/>
              </a:lnSpc>
              <a:buFont typeface="Wingdings" panose="05000000000000000000" pitchFamily="2" charset="2"/>
              <a:buNone/>
            </a:pPr>
            <a:r>
              <a:rPr lang="zh-CN" altLang="en-US" sz="2400" b="1"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自然语言生成</a:t>
            </a:r>
            <a:r>
              <a:rPr lang="en-US" altLang="zh-CN" sz="2400" b="1"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a:t>
            </a:r>
            <a:r>
              <a:rPr lang="en-US" altLang="zh-CN" sz="2000" b="1"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机器根据确定的结构化数据、文本、音视频等生成人类可以理解的自然语言形式的文本</a:t>
            </a:r>
          </a:p>
          <a:p>
            <a:pPr marL="914400" lvl="1" indent="-457200">
              <a:lnSpc>
                <a:spcPct val="150000"/>
              </a:lnSpc>
              <a:buFont typeface="Wingdings" panose="05000000000000000000" pitchFamily="2" charset="2"/>
              <a:buChar char="l"/>
            </a:pPr>
            <a:r>
              <a:rPr 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机器翻译</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-Encoder-Decoder</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结构，</a:t>
            </a:r>
            <a:r>
              <a:rPr 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文本摘要，对话系统</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p>
        </p:txBody>
      </p:sp>
    </p:spTree>
    <p:extLst>
      <p:ext uri="{BB962C8B-B14F-4D97-AF65-F5344CB8AC3E}">
        <p14:creationId xmlns:p14="http://schemas.microsoft.com/office/powerpoint/2010/main" val="34965460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25</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自然语言处理基础任务分类</a:t>
            </a:r>
          </a:p>
        </p:txBody>
      </p:sp>
      <p:pic>
        <p:nvPicPr>
          <p:cNvPr id="16" name="图片占位符 99" descr="C:/Users/dell/AppData/Local/Temp/picturecompress_20211109130927/output_19.jpgoutput_19">
            <a:extLst>
              <a:ext uri="{FF2B5EF4-FFF2-40B4-BE49-F238E27FC236}">
                <a16:creationId xmlns:a16="http://schemas.microsoft.com/office/drawing/2014/main" id="{89F05C33-8597-46E2-A7CC-E7E46C1E6CE5}"/>
              </a:ext>
            </a:extLst>
          </p:cNvPr>
          <p:cNvPicPr>
            <a:picLocks/>
          </p:cNvPicPr>
          <p:nvPr>
            <p:custDataLst>
              <p:tags r:id="rId1"/>
            </p:custDataLst>
          </p:nvPr>
        </p:nvPicPr>
        <p:blipFill>
          <a:blip r:embed="rId4"/>
          <a:srcRect/>
          <a:stretch>
            <a:fillRect/>
          </a:stretch>
        </p:blipFill>
        <p:spPr>
          <a:xfrm>
            <a:off x="845185" y="1319530"/>
            <a:ext cx="10525760" cy="5520690"/>
          </a:xfrm>
          <a:prstGeom prst="rect">
            <a:avLst/>
          </a:prstGeom>
          <a:noFill/>
          <a:ln w="9525">
            <a:noFill/>
          </a:ln>
        </p:spPr>
      </p:pic>
    </p:spTree>
    <p:extLst>
      <p:ext uri="{BB962C8B-B14F-4D97-AF65-F5344CB8AC3E}">
        <p14:creationId xmlns:p14="http://schemas.microsoft.com/office/powerpoint/2010/main" val="17046872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26</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en-US" altLang="zh-CN" dirty="0"/>
              <a:t>NLP</a:t>
            </a:r>
            <a:r>
              <a:rPr lang="zh-CN" altLang="en-US" dirty="0"/>
              <a:t>应用技术架构</a:t>
            </a:r>
          </a:p>
        </p:txBody>
      </p:sp>
      <p:pic>
        <p:nvPicPr>
          <p:cNvPr id="6" name="图片 5" descr="C:/Users/dell/AppData/Local/Temp/picturecompress_20211109130927/output_20.jpgoutput_20">
            <a:extLst>
              <a:ext uri="{FF2B5EF4-FFF2-40B4-BE49-F238E27FC236}">
                <a16:creationId xmlns:a16="http://schemas.microsoft.com/office/drawing/2014/main" id="{25A5C3C7-EC2B-4F4B-A152-6A71385C2BB0}"/>
              </a:ext>
            </a:extLst>
          </p:cNvPr>
          <p:cNvPicPr/>
          <p:nvPr/>
        </p:nvPicPr>
        <p:blipFill>
          <a:blip r:embed="rId3"/>
          <a:srcRect/>
          <a:stretch>
            <a:fillRect/>
          </a:stretch>
        </p:blipFill>
        <p:spPr>
          <a:xfrm>
            <a:off x="880110" y="1400175"/>
            <a:ext cx="10431145" cy="5200015"/>
          </a:xfrm>
          <a:prstGeom prst="rect">
            <a:avLst/>
          </a:prstGeom>
          <a:noFill/>
          <a:ln w="9525">
            <a:noFill/>
          </a:ln>
        </p:spPr>
      </p:pic>
    </p:spTree>
    <p:extLst>
      <p:ext uri="{BB962C8B-B14F-4D97-AF65-F5344CB8AC3E}">
        <p14:creationId xmlns:p14="http://schemas.microsoft.com/office/powerpoint/2010/main" val="2760585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27</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自然语言与编程语言的对比</a:t>
            </a:r>
          </a:p>
        </p:txBody>
      </p:sp>
      <p:sp>
        <p:nvSpPr>
          <p:cNvPr id="7" name="Content Placeholder 2">
            <a:extLst>
              <a:ext uri="{FF2B5EF4-FFF2-40B4-BE49-F238E27FC236}">
                <a16:creationId xmlns:a16="http://schemas.microsoft.com/office/drawing/2014/main" id="{8D9F889F-FAE4-4F95-A55A-39E57E7C751B}"/>
              </a:ext>
            </a:extLst>
          </p:cNvPr>
          <p:cNvSpPr>
            <a:spLocks noGrp="1"/>
          </p:cNvSpPr>
          <p:nvPr/>
        </p:nvSpPr>
        <p:spPr>
          <a:xfrm>
            <a:off x="475615" y="1726565"/>
            <a:ext cx="4954270" cy="4351655"/>
          </a:xfrm>
          <a:prstGeom prst="rect">
            <a:avLst/>
          </a:prstGeom>
        </p:spPr>
        <p:txBody>
          <a:bodyPr vert="horz" lIns="91440" tIns="45720" rIns="91440" bIns="45720" rtlCol="0">
            <a:normAutofit fontScale="90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311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词汇量</a:t>
            </a:r>
            <a:endParaRPr lang="en-US" altLang="zh-CN" sz="311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buFont typeface="Wingdings" panose="05000000000000000000" pitchFamily="2" charset="2"/>
              <a:buChar char="ü"/>
            </a:pPr>
            <a:r>
              <a:rPr lang="en-US" altLang="zh-CN" sz="2665"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C</a:t>
            </a:r>
            <a:r>
              <a:rPr lang="zh-CN" altLang="en-US" sz="2665"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语言</a:t>
            </a:r>
            <a:r>
              <a:rPr lang="en-US" altLang="zh-CN" sz="2665"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32</a:t>
            </a:r>
            <a:r>
              <a:rPr lang="zh-CN" altLang="en-US" sz="2665"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个关键字</a:t>
            </a:r>
          </a:p>
          <a:p>
            <a:pPr lvl="1">
              <a:lnSpc>
                <a:spcPct val="150000"/>
              </a:lnSpc>
              <a:buFont typeface="Wingdings" panose="05000000000000000000" pitchFamily="2" charset="2"/>
              <a:buChar char="ü"/>
            </a:pPr>
            <a:r>
              <a:rPr lang="en-US" altLang="zh-CN" sz="2665"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Java</a:t>
            </a:r>
            <a:r>
              <a:rPr lang="zh-CN" altLang="en-US" sz="2665"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语言</a:t>
            </a:r>
            <a:r>
              <a:rPr lang="en-US" altLang="zh-CN" sz="2665"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50</a:t>
            </a:r>
            <a:r>
              <a:rPr lang="zh-CN" altLang="en-US" sz="2665"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个关键字</a:t>
            </a:r>
            <a:endParaRPr lang="en-US" altLang="zh-CN" sz="2665"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buFont typeface="Wingdings" panose="05000000000000000000" pitchFamily="2" charset="2"/>
              <a:buChar char="ü"/>
            </a:pPr>
            <a:r>
              <a:rPr lang="zh-CN" altLang="en-US" sz="2665"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汉语有多少个？</a:t>
            </a:r>
            <a:endParaRPr lang="en-US" altLang="zh-CN" sz="2665"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endParaRPr>
          </a:p>
          <a:p>
            <a:pPr lvl="2">
              <a:lnSpc>
                <a:spcPct val="150000"/>
              </a:lnSpc>
            </a:pPr>
            <a:r>
              <a:rPr lang="zh-CN" altLang="en-US" sz="222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国家语言文字工作委员会发布的《现代汉语常用词表（草案）》收录了</a:t>
            </a:r>
            <a:r>
              <a:rPr lang="en-US" altLang="zh-CN" sz="222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56008</a:t>
            </a:r>
            <a:r>
              <a:rPr lang="zh-CN" altLang="en-US" sz="222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个词条</a:t>
            </a:r>
          </a:p>
          <a:p>
            <a:pPr lvl="2">
              <a:lnSpc>
                <a:spcPct val="150000"/>
              </a:lnSpc>
            </a:pPr>
            <a:r>
              <a:rPr lang="zh-CN" altLang="en-US" sz="222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新词的产生</a:t>
            </a:r>
          </a:p>
        </p:txBody>
      </p:sp>
      <p:pic>
        <p:nvPicPr>
          <p:cNvPr id="8" name="Picture 5">
            <a:extLst>
              <a:ext uri="{FF2B5EF4-FFF2-40B4-BE49-F238E27FC236}">
                <a16:creationId xmlns:a16="http://schemas.microsoft.com/office/drawing/2014/main" id="{FEE4A65F-894C-4896-A1A7-E2706A9C52DB}"/>
              </a:ext>
            </a:extLst>
          </p:cNvPr>
          <p:cNvPicPr>
            <a:picLocks noChangeAspect="1"/>
          </p:cNvPicPr>
          <p:nvPr>
            <p:custDataLst>
              <p:tags r:id="rId1"/>
            </p:custDataLst>
          </p:nvPr>
        </p:nvPicPr>
        <p:blipFill>
          <a:blip r:embed="rId4"/>
          <a:stretch>
            <a:fillRect/>
          </a:stretch>
        </p:blipFill>
        <p:spPr>
          <a:xfrm>
            <a:off x="5875020" y="1894205"/>
            <a:ext cx="5999480" cy="4130675"/>
          </a:xfrm>
          <a:prstGeom prst="rect">
            <a:avLst/>
          </a:prstGeom>
        </p:spPr>
      </p:pic>
    </p:spTree>
    <p:extLst>
      <p:ext uri="{BB962C8B-B14F-4D97-AF65-F5344CB8AC3E}">
        <p14:creationId xmlns:p14="http://schemas.microsoft.com/office/powerpoint/2010/main" val="38918930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28</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自然语言与编程语言的对比</a:t>
            </a:r>
          </a:p>
        </p:txBody>
      </p:sp>
      <p:sp>
        <p:nvSpPr>
          <p:cNvPr id="9" name="Content Placeholder 2">
            <a:extLst>
              <a:ext uri="{FF2B5EF4-FFF2-40B4-BE49-F238E27FC236}">
                <a16:creationId xmlns:a16="http://schemas.microsoft.com/office/drawing/2014/main" id="{6EAC7101-5ADB-4D97-BF23-D1CC2614EF61}"/>
              </a:ext>
            </a:extLst>
          </p:cNvPr>
          <p:cNvSpPr>
            <a:spLocks noGrp="1"/>
          </p:cNvSpPr>
          <p:nvPr/>
        </p:nvSpPr>
        <p:spPr>
          <a:xfrm>
            <a:off x="475615" y="1851025"/>
            <a:ext cx="4559935" cy="4351655"/>
          </a:xfrm>
          <a:prstGeom prst="rect">
            <a:avLst/>
          </a:prstGeom>
        </p:spPr>
        <p:txBody>
          <a:bodyPr vert="horz" lIns="91440" tIns="45720" rIns="91440" bIns="45720" rtlCol="0">
            <a:normAutofit fontScale="97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3110"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sym typeface="+mn-ea"/>
              </a:rPr>
              <a:t>结构化</a:t>
            </a:r>
            <a:endParaRPr lang="en-US" altLang="zh-CN" sz="3110"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sz="2665"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面向对象的语言书写方式</a:t>
            </a:r>
          </a:p>
          <a:p>
            <a:pPr lvl="1">
              <a:lnSpc>
                <a:spcPct val="150000"/>
              </a:lnSpc>
            </a:pPr>
            <a:endParaRPr lang="zh-CN" altLang="en-US" sz="2665"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endParaRPr lang="zh-CN" altLang="en-US" sz="2665"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endParaRPr>
          </a:p>
          <a:p>
            <a:pPr lvl="1" algn="l">
              <a:lnSpc>
                <a:spcPct val="150000"/>
              </a:lnSpc>
              <a:buClrTx/>
              <a:buSzTx/>
            </a:pPr>
            <a:r>
              <a:rPr lang="zh-CN" altLang="en-US" sz="2665"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自然语言的字符串</a:t>
            </a:r>
          </a:p>
          <a:p>
            <a:pPr lvl="2" algn="l">
              <a:lnSpc>
                <a:spcPct val="150000"/>
              </a:lnSpc>
              <a:buClrTx/>
              <a:buSzTx/>
            </a:pPr>
            <a:r>
              <a:rPr lang="zh-CN" altLang="en-US" sz="2220"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中文分词、命名实体识别、指代消解、关系抽取</a:t>
            </a:r>
            <a:r>
              <a:rPr lang="en-US" altLang="zh-CN" sz="2220"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a:t>
            </a:r>
          </a:p>
        </p:txBody>
      </p:sp>
      <p:sp>
        <p:nvSpPr>
          <p:cNvPr id="10" name="Rectangle 4">
            <a:extLst>
              <a:ext uri="{FF2B5EF4-FFF2-40B4-BE49-F238E27FC236}">
                <a16:creationId xmlns:a16="http://schemas.microsoft.com/office/drawing/2014/main" id="{9225C7B1-96B2-4443-B302-FB4C4A7956C4}"/>
              </a:ext>
            </a:extLst>
          </p:cNvPr>
          <p:cNvSpPr/>
          <p:nvPr/>
        </p:nvSpPr>
        <p:spPr>
          <a:xfrm>
            <a:off x="5116195" y="2260600"/>
            <a:ext cx="6809105" cy="3404870"/>
          </a:xfrm>
          <a:prstGeom prst="rect">
            <a:avLst/>
          </a:prstGeom>
        </p:spPr>
        <p:txBody>
          <a:bodyPr wrap="square">
            <a:spAutoFit/>
          </a:bodyPr>
          <a:lstStyle/>
          <a:p>
            <a:pPr latinLnBrk="1">
              <a:spcAft>
                <a:spcPts val="1000"/>
              </a:spcAft>
            </a:pPr>
            <a:r>
              <a:rPr lang="en-US" sz="2000" b="1" dirty="0">
                <a:solidFill>
                  <a:srgbClr val="007020"/>
                </a:solidFill>
                <a:latin typeface="微软雅黑" panose="020B0503020204020204" pitchFamily="34" charset="-122"/>
                <a:ea typeface="微软雅黑" panose="020B0503020204020204" pitchFamily="34" charset="-122"/>
                <a:cs typeface="微软雅黑" panose="020B0503020204020204" pitchFamily="34" charset="-122"/>
              </a:rPr>
              <a:t>class</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 Company(object):</a:t>
            </a:r>
            <a:br>
              <a:rPr lang="en-US" sz="2000" b="1" dirty="0">
                <a:latin typeface="微软雅黑" panose="020B0503020204020204" pitchFamily="34" charset="-122"/>
                <a:ea typeface="微软雅黑" panose="020B0503020204020204" pitchFamily="34" charset="-122"/>
                <a:cs typeface="微软雅黑" panose="020B0503020204020204" pitchFamily="34" charset="-122"/>
              </a:rPr>
            </a:br>
            <a:r>
              <a:rPr lang="en-US" sz="2000" b="1" dirty="0">
                <a:latin typeface="微软雅黑" panose="020B0503020204020204" pitchFamily="34" charset="-122"/>
                <a:ea typeface="微软雅黑" panose="020B0503020204020204" pitchFamily="34" charset="-122"/>
                <a:cs typeface="微软雅黑" panose="020B0503020204020204" pitchFamily="34" charset="-122"/>
              </a:rPr>
              <a:t>    </a:t>
            </a:r>
            <a:r>
              <a:rPr lang="en-US" sz="2000" b="1" dirty="0">
                <a:solidFill>
                  <a:srgbClr val="007020"/>
                </a:solidFill>
                <a:latin typeface="微软雅黑" panose="020B0503020204020204" pitchFamily="34" charset="-122"/>
                <a:ea typeface="微软雅黑" panose="020B0503020204020204" pitchFamily="34" charset="-122"/>
                <a:cs typeface="微软雅黑" panose="020B0503020204020204" pitchFamily="34" charset="-122"/>
              </a:rPr>
              <a:t>def</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 </a:t>
            </a:r>
            <a:r>
              <a:rPr lang="en-US" sz="2000" b="1" dirty="0">
                <a:solidFill>
                  <a:srgbClr val="06287E"/>
                </a:solidFill>
                <a:latin typeface="微软雅黑" panose="020B0503020204020204" pitchFamily="34" charset="-122"/>
                <a:ea typeface="微软雅黑" panose="020B0503020204020204" pitchFamily="34" charset="-122"/>
                <a:cs typeface="微软雅黑" panose="020B0503020204020204" pitchFamily="34" charset="-122"/>
              </a:rPr>
              <a:t>__</a:t>
            </a:r>
            <a:r>
              <a:rPr lang="en-US" sz="2000" b="1" dirty="0" err="1">
                <a:solidFill>
                  <a:srgbClr val="06287E"/>
                </a:solidFill>
                <a:latin typeface="微软雅黑" panose="020B0503020204020204" pitchFamily="34" charset="-122"/>
                <a:ea typeface="微软雅黑" panose="020B0503020204020204" pitchFamily="34" charset="-122"/>
                <a:cs typeface="微软雅黑" panose="020B0503020204020204" pitchFamily="34" charset="-122"/>
              </a:rPr>
              <a:t>init</a:t>
            </a:r>
            <a:r>
              <a:rPr lang="en-US" sz="2000" b="1" dirty="0">
                <a:solidFill>
                  <a:srgbClr val="06287E"/>
                </a:solidFill>
                <a:latin typeface="微软雅黑" panose="020B0503020204020204" pitchFamily="34" charset="-122"/>
                <a:ea typeface="微软雅黑" panose="020B0503020204020204" pitchFamily="34" charset="-122"/>
                <a:cs typeface="微软雅黑" panose="020B0503020204020204" pitchFamily="34" charset="-122"/>
              </a:rPr>
              <a:t>__</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a:t>
            </a:r>
            <a:r>
              <a:rPr lang="en-US" sz="2000" b="1" dirty="0">
                <a:solidFill>
                  <a:srgbClr val="19177C"/>
                </a:solidFill>
                <a:latin typeface="微软雅黑" panose="020B0503020204020204" pitchFamily="34" charset="-122"/>
                <a:ea typeface="微软雅黑" panose="020B0503020204020204" pitchFamily="34" charset="-122"/>
                <a:cs typeface="微软雅黑" panose="020B0503020204020204" pitchFamily="34" charset="-122"/>
              </a:rPr>
              <a:t>self</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 founder, logo) </a:t>
            </a:r>
            <a:r>
              <a:rPr lang="en-US" sz="2000" b="1"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2"/>
              </a:rPr>
              <a:t>-&gt;</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 </a:t>
            </a:r>
            <a:r>
              <a:rPr lang="en-US" sz="2000" b="1" dirty="0">
                <a:solidFill>
                  <a:srgbClr val="19177C"/>
                </a:solidFill>
                <a:latin typeface="微软雅黑" panose="020B0503020204020204" pitchFamily="34" charset="-122"/>
                <a:ea typeface="微软雅黑" panose="020B0503020204020204" pitchFamily="34" charset="-122"/>
                <a:cs typeface="微软雅黑" panose="020B0503020204020204" pitchFamily="34" charset="-122"/>
              </a:rPr>
              <a:t>None</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a:t>
            </a:r>
            <a:br>
              <a:rPr lang="en-US" sz="2000" b="1" dirty="0">
                <a:latin typeface="微软雅黑" panose="020B0503020204020204" pitchFamily="34" charset="-122"/>
                <a:ea typeface="微软雅黑" panose="020B0503020204020204" pitchFamily="34" charset="-122"/>
                <a:cs typeface="微软雅黑" panose="020B0503020204020204" pitchFamily="34" charset="-122"/>
              </a:rPr>
            </a:br>
            <a:r>
              <a:rPr lang="en-US" sz="2000" b="1" dirty="0">
                <a:latin typeface="微软雅黑" panose="020B0503020204020204" pitchFamily="34" charset="-122"/>
                <a:ea typeface="微软雅黑" panose="020B0503020204020204" pitchFamily="34" charset="-122"/>
                <a:cs typeface="微软雅黑" panose="020B0503020204020204" pitchFamily="34" charset="-122"/>
              </a:rPr>
              <a:t>        </a:t>
            </a:r>
            <a:r>
              <a:rPr lang="en-US" sz="2000" b="1" dirty="0" err="1">
                <a:solidFill>
                  <a:srgbClr val="19177C"/>
                </a:solidFill>
                <a:latin typeface="微软雅黑" panose="020B0503020204020204" pitchFamily="34" charset="-122"/>
                <a:ea typeface="微软雅黑" panose="020B0503020204020204" pitchFamily="34" charset="-122"/>
                <a:cs typeface="微软雅黑" panose="020B0503020204020204" pitchFamily="34" charset="-122"/>
              </a:rPr>
              <a:t>self</a:t>
            </a:r>
            <a:r>
              <a:rPr lang="en-US" sz="2000" b="1" dirty="0" err="1">
                <a:latin typeface="微软雅黑" panose="020B0503020204020204" pitchFamily="34" charset="-122"/>
                <a:ea typeface="微软雅黑" panose="020B0503020204020204" pitchFamily="34" charset="-122"/>
                <a:cs typeface="微软雅黑" panose="020B0503020204020204" pitchFamily="34" charset="-122"/>
              </a:rPr>
              <a:t>.founder</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 </a:t>
            </a:r>
            <a:r>
              <a:rPr lang="en-US" sz="2000" b="1"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2"/>
              </a:rPr>
              <a:t>=</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 founder</a:t>
            </a:r>
            <a:br>
              <a:rPr lang="en-US" sz="2000" b="1" dirty="0">
                <a:latin typeface="微软雅黑" panose="020B0503020204020204" pitchFamily="34" charset="-122"/>
                <a:ea typeface="微软雅黑" panose="020B0503020204020204" pitchFamily="34" charset="-122"/>
                <a:cs typeface="微软雅黑" panose="020B0503020204020204" pitchFamily="34" charset="-122"/>
              </a:rPr>
            </a:br>
            <a:r>
              <a:rPr lang="en-US" sz="2000" b="1" dirty="0">
                <a:latin typeface="微软雅黑" panose="020B0503020204020204" pitchFamily="34" charset="-122"/>
                <a:ea typeface="微软雅黑" panose="020B0503020204020204" pitchFamily="34" charset="-122"/>
                <a:cs typeface="微软雅黑" panose="020B0503020204020204" pitchFamily="34" charset="-122"/>
              </a:rPr>
              <a:t>        </a:t>
            </a:r>
            <a:r>
              <a:rPr lang="en-US" sz="2000" b="1" dirty="0" err="1">
                <a:solidFill>
                  <a:srgbClr val="19177C"/>
                </a:solidFill>
                <a:latin typeface="微软雅黑" panose="020B0503020204020204" pitchFamily="34" charset="-122"/>
                <a:ea typeface="微软雅黑" panose="020B0503020204020204" pitchFamily="34" charset="-122"/>
                <a:cs typeface="微软雅黑" panose="020B0503020204020204" pitchFamily="34" charset="-122"/>
              </a:rPr>
              <a:t>self</a:t>
            </a:r>
            <a:r>
              <a:rPr lang="en-US" sz="2000" b="1" dirty="0" err="1">
                <a:latin typeface="微软雅黑" panose="020B0503020204020204" pitchFamily="34" charset="-122"/>
                <a:ea typeface="微软雅黑" panose="020B0503020204020204" pitchFamily="34" charset="-122"/>
                <a:cs typeface="微软雅黑" panose="020B0503020204020204" pitchFamily="34" charset="-122"/>
              </a:rPr>
              <a:t>.logo</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 </a:t>
            </a:r>
            <a:r>
              <a:rPr lang="en-US" sz="2000" b="1"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2"/>
              </a:rPr>
              <a:t>=</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 logo</a:t>
            </a:r>
          </a:p>
          <a:p>
            <a:pPr latinLnBrk="1">
              <a:spcAft>
                <a:spcPts val="1000"/>
              </a:spcAft>
            </a:pPr>
            <a:br>
              <a:rPr lang="en-US" sz="2000" b="1" dirty="0">
                <a:latin typeface="微软雅黑" panose="020B0503020204020204" pitchFamily="34" charset="-122"/>
                <a:ea typeface="微软雅黑" panose="020B0503020204020204" pitchFamily="34" charset="-122"/>
                <a:cs typeface="微软雅黑" panose="020B0503020204020204" pitchFamily="34" charset="-122"/>
              </a:rPr>
            </a:br>
            <a:r>
              <a:rPr lang="en-US" sz="2000" b="1" dirty="0">
                <a:latin typeface="微软雅黑" panose="020B0503020204020204" pitchFamily="34" charset="-122"/>
                <a:ea typeface="微软雅黑" panose="020B0503020204020204" pitchFamily="34" charset="-122"/>
                <a:cs typeface="微软雅黑" panose="020B0503020204020204" pitchFamily="34" charset="-122"/>
              </a:rPr>
              <a:t>apple </a:t>
            </a:r>
            <a:r>
              <a:rPr lang="en-US" sz="2000" b="1"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2"/>
              </a:rPr>
              <a:t>=</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 Company(founder</a:t>
            </a:r>
            <a:r>
              <a:rPr lang="en-US" sz="2000" b="1"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2"/>
              </a:rPr>
              <a:t>=</a:t>
            </a:r>
            <a:r>
              <a:rPr lang="en-US" sz="2000" b="1" dirty="0">
                <a:solidFill>
                  <a:srgbClr val="4070A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000" b="1" dirty="0" err="1">
                <a:solidFill>
                  <a:srgbClr val="4070A0"/>
                </a:solidFill>
                <a:latin typeface="微软雅黑" panose="020B0503020204020204" pitchFamily="34" charset="-122"/>
                <a:ea typeface="微软雅黑" panose="020B0503020204020204" pitchFamily="34" charset="-122"/>
                <a:cs typeface="微软雅黑" panose="020B0503020204020204" pitchFamily="34" charset="-122"/>
              </a:rPr>
              <a:t>乔布斯</a:t>
            </a:r>
            <a:r>
              <a:rPr lang="en-US" sz="2000" b="1" dirty="0">
                <a:solidFill>
                  <a:srgbClr val="4070A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 logo</a:t>
            </a:r>
            <a:r>
              <a:rPr lang="en-US" sz="2000" b="1"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2"/>
              </a:rPr>
              <a:t>=</a:t>
            </a:r>
            <a:r>
              <a:rPr lang="en-US" sz="2000" b="1" dirty="0">
                <a:solidFill>
                  <a:srgbClr val="4070A0"/>
                </a:solidFill>
                <a:latin typeface="微软雅黑" panose="020B0503020204020204" pitchFamily="34" charset="-122"/>
                <a:ea typeface="微软雅黑" panose="020B0503020204020204" pitchFamily="34" charset="-122"/>
                <a:cs typeface="微软雅黑" panose="020B0503020204020204" pitchFamily="34" charset="-122"/>
              </a:rPr>
              <a:t>'apple'</a:t>
            </a:r>
            <a:r>
              <a:rPr lang="en-US" sz="2000" b="1" dirty="0">
                <a:latin typeface="微软雅黑" panose="020B0503020204020204" pitchFamily="34" charset="-122"/>
                <a:ea typeface="微软雅黑" panose="020B0503020204020204" pitchFamily="34" charset="-122"/>
                <a:cs typeface="微软雅黑" panose="020B0503020204020204" pitchFamily="34" charset="-122"/>
              </a:rPr>
              <a:t>)</a:t>
            </a:r>
          </a:p>
          <a:p>
            <a:pPr latinLnBrk="1">
              <a:spcAft>
                <a:spcPts val="1000"/>
              </a:spcAft>
            </a:pPr>
            <a:endParaRPr lang="en-US" sz="2000" b="1" dirty="0">
              <a:latin typeface="微软雅黑" panose="020B0503020204020204" pitchFamily="34" charset="-122"/>
              <a:ea typeface="微软雅黑" panose="020B0503020204020204" pitchFamily="34" charset="-122"/>
              <a:cs typeface="微软雅黑" panose="020B0503020204020204" pitchFamily="34" charset="-122"/>
            </a:endParaRPr>
          </a:p>
          <a:p>
            <a:pPr latinLnBrk="1">
              <a:spcAft>
                <a:spcPts val="1000"/>
              </a:spcAft>
            </a:pPr>
            <a:endParaRPr lang="en-US" sz="2000" b="1" dirty="0">
              <a:latin typeface="微软雅黑" panose="020B0503020204020204" pitchFamily="34" charset="-122"/>
              <a:ea typeface="微软雅黑" panose="020B0503020204020204" pitchFamily="34" charset="-122"/>
              <a:cs typeface="微软雅黑" panose="020B0503020204020204" pitchFamily="34" charset="-122"/>
            </a:endParaRPr>
          </a:p>
          <a:p>
            <a:pPr latinLnBrk="1">
              <a:spcAft>
                <a:spcPts val="1000"/>
              </a:spcAft>
            </a:pPr>
            <a:r>
              <a:rPr lang="zh-CN" altLang="en-US"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苹果</a:t>
            </a:r>
            <a:r>
              <a:rPr lang="en-US" altLang="zh-CN"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的</a:t>
            </a:r>
            <a:r>
              <a:rPr lang="en-US" altLang="zh-CN"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创始人</a:t>
            </a:r>
            <a:r>
              <a:rPr lang="en-US" altLang="zh-CN"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是</a:t>
            </a:r>
            <a:r>
              <a:rPr lang="en-US" altLang="zh-CN"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乔布斯，它</a:t>
            </a:r>
            <a:r>
              <a:rPr lang="en-US" altLang="zh-CN"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的</a:t>
            </a:r>
            <a:r>
              <a:rPr lang="en-US" altLang="zh-CN"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 logo </a:t>
            </a:r>
            <a:r>
              <a:rPr lang="zh-CN" altLang="en-US"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是</a:t>
            </a:r>
            <a:r>
              <a:rPr lang="en-US" altLang="zh-CN"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200"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苹果</a:t>
            </a:r>
          </a:p>
        </p:txBody>
      </p:sp>
    </p:spTree>
    <p:extLst>
      <p:ext uri="{BB962C8B-B14F-4D97-AF65-F5344CB8AC3E}">
        <p14:creationId xmlns:p14="http://schemas.microsoft.com/office/powerpoint/2010/main" val="30317061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29</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自然语言与编程语言的对比</a:t>
            </a:r>
          </a:p>
        </p:txBody>
      </p:sp>
      <p:sp>
        <p:nvSpPr>
          <p:cNvPr id="9" name="Content Placeholder 2">
            <a:extLst>
              <a:ext uri="{FF2B5EF4-FFF2-40B4-BE49-F238E27FC236}">
                <a16:creationId xmlns:a16="http://schemas.microsoft.com/office/drawing/2014/main" id="{CC7AEA58-DADC-4D93-89E0-084D2EB3541A}"/>
              </a:ext>
            </a:extLst>
          </p:cNvPr>
          <p:cNvSpPr>
            <a:spLocks noGrp="1"/>
          </p:cNvSpPr>
          <p:nvPr/>
        </p:nvSpPr>
        <p:spPr>
          <a:xfrm>
            <a:off x="475615" y="1851025"/>
            <a:ext cx="3264535" cy="43516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歧义性</a:t>
            </a:r>
            <a:endParaRPr lang="en-US" altLang="zh-CN"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多义词的使用</a:t>
            </a:r>
          </a:p>
          <a:p>
            <a:pPr lvl="1" algn="l">
              <a:lnSpc>
                <a:spcPct val="150000"/>
              </a:lnSpc>
              <a:buClrTx/>
              <a:buSzTx/>
            </a:pPr>
            <a:r>
              <a:rPr lang="zh-CN" altLang="en-US"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英文注解</a:t>
            </a:r>
          </a:p>
        </p:txBody>
      </p:sp>
      <p:sp>
        <p:nvSpPr>
          <p:cNvPr id="10" name="Rectangle 5">
            <a:extLst>
              <a:ext uri="{FF2B5EF4-FFF2-40B4-BE49-F238E27FC236}">
                <a16:creationId xmlns:a16="http://schemas.microsoft.com/office/drawing/2014/main" id="{59B91EC0-2CB1-4033-89BC-6FD52922C51C}"/>
              </a:ext>
            </a:extLst>
          </p:cNvPr>
          <p:cNvSpPr/>
          <p:nvPr/>
        </p:nvSpPr>
        <p:spPr>
          <a:xfrm>
            <a:off x="4034155" y="1762125"/>
            <a:ext cx="7609205" cy="4384675"/>
          </a:xfrm>
          <a:prstGeom prst="rect">
            <a:avLst/>
          </a:prstGeom>
        </p:spPr>
        <p:txBody>
          <a:bodyPr wrap="square">
            <a:spAutoFit/>
          </a:bodyPr>
          <a:lstStyle/>
          <a:p>
            <a:pPr algn="l">
              <a:lnSpc>
                <a:spcPct val="150000"/>
              </a:lnSpc>
              <a:spcBef>
                <a:spcPts val="500"/>
              </a:spcBef>
              <a:spcAft>
                <a:spcPts val="500"/>
              </a:spcAft>
              <a:buClrTx/>
              <a:buSzTx/>
              <a:buFontTx/>
            </a:pP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他说</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她这个人真有意思（funny</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她说</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他这个人怪有意思的（funny</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于是人们以为他们有了意思（wish</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并让他向她意思意思（express</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他火了</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我根本没有那个意思（thought</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她也生气了</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你们这么说是什么意思（intention</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事后有人说</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真有意思（funny</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也有人说</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2400" dirty="0" err="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真没意思（nonsense</a:t>
            </a:r>
            <a:r>
              <a:rPr 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sz="1800" dirty="0">
                <a:latin typeface="微软雅黑" panose="020B0503020204020204" pitchFamily="34" charset="-122"/>
                <a:ea typeface="微软雅黑" panose="020B0503020204020204" pitchFamily="34" charset="-122"/>
                <a:cs typeface="微软雅黑" panose="020B0503020204020204" pitchFamily="34" charset="-122"/>
              </a:rPr>
              <a:t>（原文见《生活报》1994.11.13.第六版）</a:t>
            </a:r>
            <a:r>
              <a:rPr lang="zh-CN" altLang="en-US" sz="1800" dirty="0">
                <a:latin typeface="微软雅黑" panose="020B0503020204020204" pitchFamily="34" charset="-122"/>
                <a:ea typeface="微软雅黑" panose="020B0503020204020204" pitchFamily="34" charset="-122"/>
                <a:cs typeface="微软雅黑" panose="020B0503020204020204" pitchFamily="34" charset="-122"/>
              </a:rPr>
              <a:t>，</a:t>
            </a:r>
            <a:r>
              <a:rPr lang="en-US" dirty="0">
                <a:latin typeface="微软雅黑" panose="020B0503020204020204" pitchFamily="34" charset="-122"/>
                <a:ea typeface="微软雅黑" panose="020B0503020204020204" pitchFamily="34" charset="-122"/>
                <a:cs typeface="微软雅黑" panose="020B0503020204020204" pitchFamily="34" charset="-122"/>
                <a:sym typeface="+mn-ea"/>
              </a:rPr>
              <a:t>摘自宗成庆《统计自然语言处理》。</a:t>
            </a:r>
          </a:p>
        </p:txBody>
      </p:sp>
    </p:spTree>
    <p:extLst>
      <p:ext uri="{BB962C8B-B14F-4D97-AF65-F5344CB8AC3E}">
        <p14:creationId xmlns:p14="http://schemas.microsoft.com/office/powerpoint/2010/main" val="18593453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10"/>
            <a:fld id="{C136B7D2-B98C-44FD-8D04-7EC62A564975}" type="slidenum">
              <a:rPr lang="en-US" smtClean="0">
                <a:solidFill>
                  <a:prstClr val="black">
                    <a:lumMod val="75000"/>
                    <a:lumOff val="25000"/>
                  </a:prstClr>
                </a:solidFill>
              </a:rPr>
              <a:t>3</a:t>
            </a:fld>
            <a:endParaRPr lang="en-US" dirty="0">
              <a:solidFill>
                <a:prstClr val="black">
                  <a:lumMod val="75000"/>
                  <a:lumOff val="25000"/>
                </a:prstClr>
              </a:solidFill>
            </a:endParaRPr>
          </a:p>
        </p:txBody>
      </p:sp>
      <p:sp>
        <p:nvSpPr>
          <p:cNvPr id="3" name="标题 2"/>
          <p:cNvSpPr>
            <a:spLocks noGrp="1"/>
          </p:cNvSpPr>
          <p:nvPr>
            <p:ph type="title"/>
          </p:nvPr>
        </p:nvSpPr>
        <p:spPr>
          <a:xfrm>
            <a:off x="438150" y="178435"/>
            <a:ext cx="3039110" cy="471170"/>
          </a:xfrm>
        </p:spPr>
        <p:txBody>
          <a:bodyPr/>
          <a:lstStyle/>
          <a:p>
            <a:pPr algn="l">
              <a:buClrTx/>
              <a:buSzTx/>
              <a:buFontTx/>
            </a:pPr>
            <a:r>
              <a:rPr lang="zh-CN" altLang="en-US" kern="0">
                <a:solidFill>
                  <a:srgbClr val="0070C0"/>
                </a:solidFill>
                <a:ea typeface="微软雅黑" panose="020B0503020204020204" pitchFamily="34" charset="-122"/>
              </a:rPr>
              <a:t>常见应用场景</a:t>
            </a:r>
            <a:r>
              <a:rPr lang="en-US" altLang="zh-CN" kern="0">
                <a:solidFill>
                  <a:srgbClr val="0070C0"/>
                </a:solidFill>
                <a:ea typeface="微软雅黑" panose="020B0503020204020204" pitchFamily="34" charset="-122"/>
              </a:rPr>
              <a:t>-</a:t>
            </a:r>
            <a:r>
              <a:rPr lang="en-US" altLang="zh-CN" sz="2400" kern="0">
                <a:solidFill>
                  <a:srgbClr val="0070C0"/>
                </a:solidFill>
                <a:ea typeface="微软雅黑" panose="020B0503020204020204" pitchFamily="34" charset="-122"/>
              </a:rPr>
              <a:t>NLP</a:t>
            </a:r>
            <a:r>
              <a:rPr lang="zh-CN" altLang="en-US" sz="2400" kern="0">
                <a:solidFill>
                  <a:srgbClr val="0070C0"/>
                </a:solidFill>
                <a:ea typeface="微软雅黑" panose="020B0503020204020204" pitchFamily="34" charset="-122"/>
              </a:rPr>
              <a:t>的黄金时代</a:t>
            </a:r>
          </a:p>
        </p:txBody>
      </p:sp>
      <p:sp>
        <p:nvSpPr>
          <p:cNvPr id="5" name="Oval 128"/>
          <p:cNvSpPr>
            <a:spLocks noChangeAspect="1"/>
          </p:cNvSpPr>
          <p:nvPr/>
        </p:nvSpPr>
        <p:spPr>
          <a:xfrm>
            <a:off x="2707982" y="2654010"/>
            <a:ext cx="1936877" cy="1936877"/>
          </a:xfrm>
          <a:prstGeom prst="ellipse">
            <a:avLst/>
          </a:prstGeom>
          <a:solidFill>
            <a:schemeClr val="accent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1600" b="1" dirty="0">
              <a:solidFill>
                <a:prstClr val="white"/>
              </a:solidFill>
            </a:endParaRPr>
          </a:p>
        </p:txBody>
      </p:sp>
      <p:sp>
        <p:nvSpPr>
          <p:cNvPr id="10" name="Oval 129"/>
          <p:cNvSpPr>
            <a:spLocks noChangeAspect="1"/>
          </p:cNvSpPr>
          <p:nvPr/>
        </p:nvSpPr>
        <p:spPr>
          <a:xfrm>
            <a:off x="4392256" y="1994465"/>
            <a:ext cx="2791320" cy="2791320"/>
          </a:xfrm>
          <a:prstGeom prst="ellipse">
            <a:avLst/>
          </a:prstGeom>
          <a:solidFill>
            <a:schemeClr val="accent2">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1865" b="1" dirty="0">
              <a:solidFill>
                <a:prstClr val="white"/>
              </a:solidFill>
            </a:endParaRPr>
          </a:p>
        </p:txBody>
      </p:sp>
      <p:sp>
        <p:nvSpPr>
          <p:cNvPr id="11" name="Oval 145"/>
          <p:cNvSpPr>
            <a:spLocks noChangeAspect="1"/>
          </p:cNvSpPr>
          <p:nvPr/>
        </p:nvSpPr>
        <p:spPr>
          <a:xfrm>
            <a:off x="6729602" y="3217140"/>
            <a:ext cx="1982679" cy="1982679"/>
          </a:xfrm>
          <a:prstGeom prst="ellipse">
            <a:avLst/>
          </a:prstGeom>
          <a:solidFill>
            <a:schemeClr val="accent3">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1865" b="1" dirty="0">
              <a:solidFill>
                <a:prstClr val="white"/>
              </a:solidFill>
            </a:endParaRPr>
          </a:p>
        </p:txBody>
      </p:sp>
      <p:sp>
        <p:nvSpPr>
          <p:cNvPr id="21" name="Oval 114"/>
          <p:cNvSpPr>
            <a:spLocks noChangeAspect="1"/>
          </p:cNvSpPr>
          <p:nvPr/>
        </p:nvSpPr>
        <p:spPr>
          <a:xfrm>
            <a:off x="5779126" y="1010843"/>
            <a:ext cx="1529972" cy="1529972"/>
          </a:xfrm>
          <a:prstGeom prst="ellipse">
            <a:avLst/>
          </a:prstGeom>
          <a:solidFill>
            <a:schemeClr val="accent4">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1865" b="1" dirty="0">
              <a:solidFill>
                <a:prstClr val="white"/>
              </a:solidFill>
            </a:endParaRPr>
          </a:p>
        </p:txBody>
      </p:sp>
      <p:grpSp>
        <p:nvGrpSpPr>
          <p:cNvPr id="6" name="Group 154"/>
          <p:cNvGrpSpPr/>
          <p:nvPr/>
        </p:nvGrpSpPr>
        <p:grpSpPr>
          <a:xfrm>
            <a:off x="5448614" y="2842721"/>
            <a:ext cx="678604" cy="1033769"/>
            <a:chOff x="-938213" y="903288"/>
            <a:chExt cx="1765301" cy="2689225"/>
          </a:xfrm>
          <a:solidFill>
            <a:schemeClr val="bg1"/>
          </a:solidFill>
        </p:grpSpPr>
        <p:sp>
          <p:nvSpPr>
            <p:cNvPr id="7" name="Freeform 17"/>
            <p:cNvSpPr>
              <a:spLocks noEditPoints="1"/>
            </p:cNvSpPr>
            <p:nvPr/>
          </p:nvSpPr>
          <p:spPr bwMode="auto">
            <a:xfrm>
              <a:off x="-409575" y="3113088"/>
              <a:ext cx="708025" cy="479425"/>
            </a:xfrm>
            <a:custGeom>
              <a:avLst/>
              <a:gdLst/>
              <a:ahLst/>
              <a:cxnLst>
                <a:cxn ang="0">
                  <a:pos x="176" y="2"/>
                </a:cxn>
                <a:cxn ang="0">
                  <a:pos x="13" y="2"/>
                </a:cxn>
                <a:cxn ang="0">
                  <a:pos x="2" y="0"/>
                </a:cxn>
                <a:cxn ang="0">
                  <a:pos x="0" y="0"/>
                </a:cxn>
                <a:cxn ang="0">
                  <a:pos x="0" y="86"/>
                </a:cxn>
                <a:cxn ang="0">
                  <a:pos x="16" y="102"/>
                </a:cxn>
                <a:cxn ang="0">
                  <a:pos x="48" y="102"/>
                </a:cxn>
                <a:cxn ang="0">
                  <a:pos x="65" y="122"/>
                </a:cxn>
                <a:cxn ang="0">
                  <a:pos x="77" y="127"/>
                </a:cxn>
                <a:cxn ang="0">
                  <a:pos x="111" y="127"/>
                </a:cxn>
                <a:cxn ang="0">
                  <a:pos x="123" y="122"/>
                </a:cxn>
                <a:cxn ang="0">
                  <a:pos x="140" y="102"/>
                </a:cxn>
                <a:cxn ang="0">
                  <a:pos x="172" y="102"/>
                </a:cxn>
                <a:cxn ang="0">
                  <a:pos x="188" y="86"/>
                </a:cxn>
                <a:cxn ang="0">
                  <a:pos x="188" y="0"/>
                </a:cxn>
                <a:cxn ang="0">
                  <a:pos x="186" y="1"/>
                </a:cxn>
                <a:cxn ang="0">
                  <a:pos x="176" y="2"/>
                </a:cxn>
                <a:cxn ang="0">
                  <a:pos x="176" y="2"/>
                </a:cxn>
                <a:cxn ang="0">
                  <a:pos x="176" y="2"/>
                </a:cxn>
              </a:cxnLst>
              <a:rect l="0" t="0" r="r" b="b"/>
              <a:pathLst>
                <a:path w="188" h="127">
                  <a:moveTo>
                    <a:pt x="176" y="2"/>
                  </a:moveTo>
                  <a:cubicBezTo>
                    <a:pt x="13" y="2"/>
                    <a:pt x="13" y="2"/>
                    <a:pt x="13" y="2"/>
                  </a:cubicBezTo>
                  <a:cubicBezTo>
                    <a:pt x="10" y="2"/>
                    <a:pt x="6" y="2"/>
                    <a:pt x="2" y="0"/>
                  </a:cubicBezTo>
                  <a:cubicBezTo>
                    <a:pt x="0" y="0"/>
                    <a:pt x="0" y="0"/>
                    <a:pt x="0" y="0"/>
                  </a:cubicBezTo>
                  <a:cubicBezTo>
                    <a:pt x="0" y="86"/>
                    <a:pt x="0" y="86"/>
                    <a:pt x="0" y="86"/>
                  </a:cubicBezTo>
                  <a:cubicBezTo>
                    <a:pt x="0" y="95"/>
                    <a:pt x="7" y="102"/>
                    <a:pt x="16" y="102"/>
                  </a:cubicBezTo>
                  <a:cubicBezTo>
                    <a:pt x="48" y="102"/>
                    <a:pt x="48" y="102"/>
                    <a:pt x="48" y="102"/>
                  </a:cubicBezTo>
                  <a:cubicBezTo>
                    <a:pt x="65" y="122"/>
                    <a:pt x="65" y="122"/>
                    <a:pt x="65" y="122"/>
                  </a:cubicBezTo>
                  <a:cubicBezTo>
                    <a:pt x="68" y="125"/>
                    <a:pt x="72" y="127"/>
                    <a:pt x="77" y="127"/>
                  </a:cubicBezTo>
                  <a:cubicBezTo>
                    <a:pt x="111" y="127"/>
                    <a:pt x="111" y="127"/>
                    <a:pt x="111" y="127"/>
                  </a:cubicBezTo>
                  <a:cubicBezTo>
                    <a:pt x="116" y="127"/>
                    <a:pt x="120" y="125"/>
                    <a:pt x="123" y="122"/>
                  </a:cubicBezTo>
                  <a:cubicBezTo>
                    <a:pt x="140" y="102"/>
                    <a:pt x="140" y="102"/>
                    <a:pt x="140" y="102"/>
                  </a:cubicBezTo>
                  <a:cubicBezTo>
                    <a:pt x="172" y="102"/>
                    <a:pt x="172" y="102"/>
                    <a:pt x="172" y="102"/>
                  </a:cubicBezTo>
                  <a:cubicBezTo>
                    <a:pt x="181" y="102"/>
                    <a:pt x="188" y="95"/>
                    <a:pt x="188" y="86"/>
                  </a:cubicBezTo>
                  <a:cubicBezTo>
                    <a:pt x="188" y="0"/>
                    <a:pt x="188" y="0"/>
                    <a:pt x="188" y="0"/>
                  </a:cubicBezTo>
                  <a:cubicBezTo>
                    <a:pt x="186" y="1"/>
                    <a:pt x="186" y="1"/>
                    <a:pt x="186" y="1"/>
                  </a:cubicBezTo>
                  <a:cubicBezTo>
                    <a:pt x="182" y="2"/>
                    <a:pt x="179" y="2"/>
                    <a:pt x="176" y="2"/>
                  </a:cubicBezTo>
                  <a:close/>
                  <a:moveTo>
                    <a:pt x="176" y="2"/>
                  </a:moveTo>
                  <a:cubicBezTo>
                    <a:pt x="176" y="2"/>
                    <a:pt x="176" y="2"/>
                    <a:pt x="176" y="2"/>
                  </a:cubicBezTo>
                </a:path>
              </a:pathLst>
            </a:custGeom>
            <a:grpFill/>
            <a:ln w="9525">
              <a:noFill/>
              <a:round/>
            </a:ln>
          </p:spPr>
          <p:txBody>
            <a:bodyPr vert="horz" wrap="square" lIns="121920" tIns="60960" rIns="121920" bIns="60960" numCol="1" anchor="t" anchorCtr="0" compatLnSpc="1"/>
            <a:lstStyle/>
            <a:p>
              <a:pPr defTabSz="1375410"/>
              <a:endParaRPr lang="en-US" sz="2665">
                <a:solidFill>
                  <a:prstClr val="black"/>
                </a:solidFill>
              </a:endParaRPr>
            </a:p>
          </p:txBody>
        </p:sp>
        <p:sp>
          <p:nvSpPr>
            <p:cNvPr id="8" name="Freeform 18"/>
            <p:cNvSpPr>
              <a:spLocks noEditPoints="1"/>
            </p:cNvSpPr>
            <p:nvPr/>
          </p:nvSpPr>
          <p:spPr bwMode="auto">
            <a:xfrm>
              <a:off x="-938213" y="903288"/>
              <a:ext cx="1765301" cy="2132013"/>
            </a:xfrm>
            <a:custGeom>
              <a:avLst/>
              <a:gdLst/>
              <a:ahLst/>
              <a:cxnLst>
                <a:cxn ang="0">
                  <a:pos x="234" y="0"/>
                </a:cxn>
                <a:cxn ang="0">
                  <a:pos x="0" y="230"/>
                </a:cxn>
                <a:cxn ang="0">
                  <a:pos x="74" y="421"/>
                </a:cxn>
                <a:cxn ang="0">
                  <a:pos x="76" y="424"/>
                </a:cxn>
                <a:cxn ang="0">
                  <a:pos x="134" y="548"/>
                </a:cxn>
                <a:cxn ang="0">
                  <a:pos x="153" y="566"/>
                </a:cxn>
                <a:cxn ang="0">
                  <a:pos x="215" y="566"/>
                </a:cxn>
                <a:cxn ang="0">
                  <a:pos x="237" y="500"/>
                </a:cxn>
                <a:cxn ang="0">
                  <a:pos x="270" y="404"/>
                </a:cxn>
                <a:cxn ang="0">
                  <a:pos x="261" y="400"/>
                </a:cxn>
                <a:cxn ang="0">
                  <a:pos x="145" y="273"/>
                </a:cxn>
                <a:cxn ang="0">
                  <a:pos x="176" y="196"/>
                </a:cxn>
                <a:cxn ang="0">
                  <a:pos x="201" y="134"/>
                </a:cxn>
                <a:cxn ang="0">
                  <a:pos x="198" y="106"/>
                </a:cxn>
                <a:cxn ang="0">
                  <a:pos x="219" y="125"/>
                </a:cxn>
                <a:cxn ang="0">
                  <a:pos x="235" y="140"/>
                </a:cxn>
                <a:cxn ang="0">
                  <a:pos x="304" y="360"/>
                </a:cxn>
                <a:cxn ang="0">
                  <a:pos x="292" y="373"/>
                </a:cxn>
                <a:cxn ang="0">
                  <a:pos x="292" y="375"/>
                </a:cxn>
                <a:cxn ang="0">
                  <a:pos x="257" y="508"/>
                </a:cxn>
                <a:cxn ang="0">
                  <a:pos x="236" y="566"/>
                </a:cxn>
                <a:cxn ang="0">
                  <a:pos x="323" y="565"/>
                </a:cxn>
                <a:cxn ang="0">
                  <a:pos x="335" y="548"/>
                </a:cxn>
                <a:cxn ang="0">
                  <a:pos x="393" y="424"/>
                </a:cxn>
                <a:cxn ang="0">
                  <a:pos x="395" y="421"/>
                </a:cxn>
                <a:cxn ang="0">
                  <a:pos x="396" y="419"/>
                </a:cxn>
                <a:cxn ang="0">
                  <a:pos x="468" y="230"/>
                </a:cxn>
                <a:cxn ang="0">
                  <a:pos x="234" y="0"/>
                </a:cxn>
                <a:cxn ang="0">
                  <a:pos x="234" y="0"/>
                </a:cxn>
                <a:cxn ang="0">
                  <a:pos x="234" y="0"/>
                </a:cxn>
              </a:cxnLst>
              <a:rect l="0" t="0" r="r" b="b"/>
              <a:pathLst>
                <a:path w="468" h="566">
                  <a:moveTo>
                    <a:pt x="234" y="0"/>
                  </a:moveTo>
                  <a:cubicBezTo>
                    <a:pt x="105" y="0"/>
                    <a:pt x="0" y="103"/>
                    <a:pt x="0" y="230"/>
                  </a:cubicBezTo>
                  <a:cubicBezTo>
                    <a:pt x="0" y="295"/>
                    <a:pt x="28" y="367"/>
                    <a:pt x="74" y="421"/>
                  </a:cubicBezTo>
                  <a:cubicBezTo>
                    <a:pt x="76" y="424"/>
                    <a:pt x="76" y="424"/>
                    <a:pt x="76" y="424"/>
                  </a:cubicBezTo>
                  <a:cubicBezTo>
                    <a:pt x="82" y="432"/>
                    <a:pt x="134" y="500"/>
                    <a:pt x="134" y="548"/>
                  </a:cubicBezTo>
                  <a:cubicBezTo>
                    <a:pt x="134" y="558"/>
                    <a:pt x="142" y="566"/>
                    <a:pt x="153" y="566"/>
                  </a:cubicBezTo>
                  <a:cubicBezTo>
                    <a:pt x="215" y="566"/>
                    <a:pt x="215" y="566"/>
                    <a:pt x="215" y="566"/>
                  </a:cubicBezTo>
                  <a:cubicBezTo>
                    <a:pt x="216" y="552"/>
                    <a:pt x="224" y="532"/>
                    <a:pt x="237" y="500"/>
                  </a:cubicBezTo>
                  <a:cubicBezTo>
                    <a:pt x="250" y="470"/>
                    <a:pt x="265" y="434"/>
                    <a:pt x="270" y="404"/>
                  </a:cubicBezTo>
                  <a:cubicBezTo>
                    <a:pt x="261" y="400"/>
                    <a:pt x="261" y="400"/>
                    <a:pt x="261" y="400"/>
                  </a:cubicBezTo>
                  <a:cubicBezTo>
                    <a:pt x="228" y="384"/>
                    <a:pt x="150" y="340"/>
                    <a:pt x="145" y="273"/>
                  </a:cubicBezTo>
                  <a:cubicBezTo>
                    <a:pt x="143" y="242"/>
                    <a:pt x="160" y="218"/>
                    <a:pt x="176" y="196"/>
                  </a:cubicBezTo>
                  <a:cubicBezTo>
                    <a:pt x="190" y="176"/>
                    <a:pt x="204" y="157"/>
                    <a:pt x="201" y="134"/>
                  </a:cubicBezTo>
                  <a:cubicBezTo>
                    <a:pt x="198" y="106"/>
                    <a:pt x="198" y="106"/>
                    <a:pt x="198" y="106"/>
                  </a:cubicBezTo>
                  <a:cubicBezTo>
                    <a:pt x="219" y="125"/>
                    <a:pt x="219" y="125"/>
                    <a:pt x="219" y="125"/>
                  </a:cubicBezTo>
                  <a:cubicBezTo>
                    <a:pt x="224" y="130"/>
                    <a:pt x="229" y="135"/>
                    <a:pt x="235" y="140"/>
                  </a:cubicBezTo>
                  <a:cubicBezTo>
                    <a:pt x="297" y="197"/>
                    <a:pt x="368" y="263"/>
                    <a:pt x="304" y="360"/>
                  </a:cubicBezTo>
                  <a:cubicBezTo>
                    <a:pt x="292" y="373"/>
                    <a:pt x="292" y="373"/>
                    <a:pt x="292" y="373"/>
                  </a:cubicBezTo>
                  <a:cubicBezTo>
                    <a:pt x="292" y="374"/>
                    <a:pt x="292" y="374"/>
                    <a:pt x="292" y="375"/>
                  </a:cubicBezTo>
                  <a:cubicBezTo>
                    <a:pt x="297" y="413"/>
                    <a:pt x="274" y="466"/>
                    <a:pt x="257" y="508"/>
                  </a:cubicBezTo>
                  <a:cubicBezTo>
                    <a:pt x="249" y="525"/>
                    <a:pt x="237" y="556"/>
                    <a:pt x="236" y="566"/>
                  </a:cubicBezTo>
                  <a:cubicBezTo>
                    <a:pt x="323" y="565"/>
                    <a:pt x="323" y="565"/>
                    <a:pt x="323" y="565"/>
                  </a:cubicBezTo>
                  <a:cubicBezTo>
                    <a:pt x="330" y="562"/>
                    <a:pt x="335" y="555"/>
                    <a:pt x="335" y="548"/>
                  </a:cubicBezTo>
                  <a:cubicBezTo>
                    <a:pt x="335" y="505"/>
                    <a:pt x="377" y="444"/>
                    <a:pt x="393" y="424"/>
                  </a:cubicBezTo>
                  <a:cubicBezTo>
                    <a:pt x="394" y="423"/>
                    <a:pt x="395" y="422"/>
                    <a:pt x="395" y="421"/>
                  </a:cubicBezTo>
                  <a:cubicBezTo>
                    <a:pt x="396" y="419"/>
                    <a:pt x="396" y="419"/>
                    <a:pt x="396" y="419"/>
                  </a:cubicBezTo>
                  <a:cubicBezTo>
                    <a:pt x="441" y="364"/>
                    <a:pt x="468" y="294"/>
                    <a:pt x="468" y="230"/>
                  </a:cubicBezTo>
                  <a:cubicBezTo>
                    <a:pt x="468" y="103"/>
                    <a:pt x="363" y="0"/>
                    <a:pt x="234" y="0"/>
                  </a:cubicBezTo>
                  <a:close/>
                  <a:moveTo>
                    <a:pt x="234" y="0"/>
                  </a:moveTo>
                  <a:cubicBezTo>
                    <a:pt x="234" y="0"/>
                    <a:pt x="234" y="0"/>
                    <a:pt x="234" y="0"/>
                  </a:cubicBezTo>
                </a:path>
              </a:pathLst>
            </a:custGeom>
            <a:grpFill/>
            <a:ln w="9525">
              <a:noFill/>
              <a:round/>
            </a:ln>
          </p:spPr>
          <p:txBody>
            <a:bodyPr vert="horz" wrap="square" lIns="121920" tIns="60960" rIns="121920" bIns="60960" numCol="1" anchor="t" anchorCtr="0" compatLnSpc="1"/>
            <a:lstStyle/>
            <a:p>
              <a:pPr defTabSz="1375410"/>
              <a:endParaRPr lang="en-US" sz="2665">
                <a:solidFill>
                  <a:prstClr val="black"/>
                </a:solidFill>
              </a:endParaRPr>
            </a:p>
          </p:txBody>
        </p:sp>
        <p:sp>
          <p:nvSpPr>
            <p:cNvPr id="9" name="Freeform 19"/>
            <p:cNvSpPr>
              <a:spLocks noEditPoints="1"/>
            </p:cNvSpPr>
            <p:nvPr/>
          </p:nvSpPr>
          <p:spPr bwMode="auto">
            <a:xfrm>
              <a:off x="-319088" y="1490663"/>
              <a:ext cx="660400" cy="850900"/>
            </a:xfrm>
            <a:custGeom>
              <a:avLst/>
              <a:gdLst/>
              <a:ahLst/>
              <a:cxnLst>
                <a:cxn ang="0">
                  <a:pos x="64" y="66"/>
                </a:cxn>
                <a:cxn ang="0">
                  <a:pos x="124" y="190"/>
                </a:cxn>
                <a:cxn ang="0">
                  <a:pos x="57" y="0"/>
                </a:cxn>
                <a:cxn ang="0">
                  <a:pos x="29" y="52"/>
                </a:cxn>
                <a:cxn ang="0">
                  <a:pos x="2" y="116"/>
                </a:cxn>
                <a:cxn ang="0">
                  <a:pos x="106" y="225"/>
                </a:cxn>
                <a:cxn ang="0">
                  <a:pos x="108" y="226"/>
                </a:cxn>
                <a:cxn ang="0">
                  <a:pos x="107" y="221"/>
                </a:cxn>
                <a:cxn ang="0">
                  <a:pos x="48" y="79"/>
                </a:cxn>
                <a:cxn ang="0">
                  <a:pos x="46" y="77"/>
                </a:cxn>
                <a:cxn ang="0">
                  <a:pos x="62" y="63"/>
                </a:cxn>
                <a:cxn ang="0">
                  <a:pos x="64" y="66"/>
                </a:cxn>
                <a:cxn ang="0">
                  <a:pos x="64" y="66"/>
                </a:cxn>
                <a:cxn ang="0">
                  <a:pos x="64" y="66"/>
                </a:cxn>
              </a:cxnLst>
              <a:rect l="0" t="0" r="r" b="b"/>
              <a:pathLst>
                <a:path w="175" h="226">
                  <a:moveTo>
                    <a:pt x="64" y="66"/>
                  </a:moveTo>
                  <a:cubicBezTo>
                    <a:pt x="100" y="109"/>
                    <a:pt x="115" y="140"/>
                    <a:pt x="124" y="190"/>
                  </a:cubicBezTo>
                  <a:cubicBezTo>
                    <a:pt x="175" y="109"/>
                    <a:pt x="118" y="56"/>
                    <a:pt x="57" y="0"/>
                  </a:cubicBezTo>
                  <a:cubicBezTo>
                    <a:pt x="52" y="19"/>
                    <a:pt x="40" y="36"/>
                    <a:pt x="29" y="52"/>
                  </a:cubicBezTo>
                  <a:cubicBezTo>
                    <a:pt x="14" y="73"/>
                    <a:pt x="0" y="92"/>
                    <a:pt x="2" y="116"/>
                  </a:cubicBezTo>
                  <a:cubicBezTo>
                    <a:pt x="6" y="173"/>
                    <a:pt x="83" y="214"/>
                    <a:pt x="106" y="225"/>
                  </a:cubicBezTo>
                  <a:cubicBezTo>
                    <a:pt x="108" y="226"/>
                    <a:pt x="108" y="226"/>
                    <a:pt x="108" y="226"/>
                  </a:cubicBezTo>
                  <a:cubicBezTo>
                    <a:pt x="107" y="224"/>
                    <a:pt x="108" y="223"/>
                    <a:pt x="107" y="221"/>
                  </a:cubicBezTo>
                  <a:cubicBezTo>
                    <a:pt x="100" y="157"/>
                    <a:pt x="87" y="127"/>
                    <a:pt x="48" y="79"/>
                  </a:cubicBezTo>
                  <a:cubicBezTo>
                    <a:pt x="46" y="77"/>
                    <a:pt x="46" y="77"/>
                    <a:pt x="46" y="77"/>
                  </a:cubicBezTo>
                  <a:cubicBezTo>
                    <a:pt x="62" y="63"/>
                    <a:pt x="62" y="63"/>
                    <a:pt x="62" y="63"/>
                  </a:cubicBezTo>
                  <a:lnTo>
                    <a:pt x="64" y="66"/>
                  </a:lnTo>
                  <a:close/>
                  <a:moveTo>
                    <a:pt x="64" y="66"/>
                  </a:moveTo>
                  <a:cubicBezTo>
                    <a:pt x="64" y="66"/>
                    <a:pt x="64" y="66"/>
                    <a:pt x="64" y="66"/>
                  </a:cubicBezTo>
                </a:path>
              </a:pathLst>
            </a:custGeom>
            <a:grpFill/>
            <a:ln w="9525">
              <a:noFill/>
              <a:round/>
            </a:ln>
          </p:spPr>
          <p:txBody>
            <a:bodyPr vert="horz" wrap="square" lIns="121920" tIns="60960" rIns="121920" bIns="60960" numCol="1" anchor="t" anchorCtr="0" compatLnSpc="1"/>
            <a:lstStyle/>
            <a:p>
              <a:pPr defTabSz="1375410"/>
              <a:endParaRPr lang="en-US" sz="2665">
                <a:solidFill>
                  <a:prstClr val="black"/>
                </a:solidFill>
              </a:endParaRPr>
            </a:p>
          </p:txBody>
        </p:sp>
      </p:grpSp>
      <p:grpSp>
        <p:nvGrpSpPr>
          <p:cNvPr id="12" name="Group 147"/>
          <p:cNvGrpSpPr/>
          <p:nvPr/>
        </p:nvGrpSpPr>
        <p:grpSpPr>
          <a:xfrm>
            <a:off x="3134697" y="2950210"/>
            <a:ext cx="1102480" cy="1275727"/>
            <a:chOff x="427038" y="271462"/>
            <a:chExt cx="1111250" cy="1285875"/>
          </a:xfrm>
          <a:solidFill>
            <a:schemeClr val="bg1"/>
          </a:solidFill>
        </p:grpSpPr>
        <p:sp>
          <p:nvSpPr>
            <p:cNvPr id="13" name="Freeform 5"/>
            <p:cNvSpPr>
              <a:spLocks noEditPoints="1"/>
            </p:cNvSpPr>
            <p:nvPr/>
          </p:nvSpPr>
          <p:spPr bwMode="auto">
            <a:xfrm>
              <a:off x="700088" y="271462"/>
              <a:ext cx="838200" cy="1285875"/>
            </a:xfrm>
            <a:custGeom>
              <a:avLst/>
              <a:gdLst/>
              <a:ahLst/>
              <a:cxnLst>
                <a:cxn ang="0">
                  <a:pos x="132" y="58"/>
                </a:cxn>
                <a:cxn ang="0">
                  <a:pos x="140" y="73"/>
                </a:cxn>
                <a:cxn ang="0">
                  <a:pos x="141" y="77"/>
                </a:cxn>
                <a:cxn ang="0">
                  <a:pos x="209" y="193"/>
                </a:cxn>
                <a:cxn ang="0">
                  <a:pos x="75" y="327"/>
                </a:cxn>
                <a:cxn ang="0">
                  <a:pos x="52" y="316"/>
                </a:cxn>
                <a:cxn ang="0">
                  <a:pos x="60" y="269"/>
                </a:cxn>
                <a:cxn ang="0">
                  <a:pos x="84" y="251"/>
                </a:cxn>
                <a:cxn ang="0">
                  <a:pos x="118" y="208"/>
                </a:cxn>
                <a:cxn ang="0">
                  <a:pos x="137" y="152"/>
                </a:cxn>
                <a:cxn ang="0">
                  <a:pos x="135" y="90"/>
                </a:cxn>
                <a:cxn ang="0">
                  <a:pos x="111" y="36"/>
                </a:cxn>
                <a:cxn ang="0">
                  <a:pos x="75" y="5"/>
                </a:cxn>
                <a:cxn ang="0">
                  <a:pos x="61" y="1"/>
                </a:cxn>
                <a:cxn ang="0">
                  <a:pos x="56" y="0"/>
                </a:cxn>
                <a:cxn ang="0">
                  <a:pos x="55" y="5"/>
                </a:cxn>
                <a:cxn ang="0">
                  <a:pos x="51" y="17"/>
                </a:cxn>
                <a:cxn ang="0">
                  <a:pos x="34" y="48"/>
                </a:cxn>
                <a:cxn ang="0">
                  <a:pos x="3" y="132"/>
                </a:cxn>
                <a:cxn ang="0">
                  <a:pos x="2" y="180"/>
                </a:cxn>
                <a:cxn ang="0">
                  <a:pos x="10" y="227"/>
                </a:cxn>
                <a:cxn ang="0">
                  <a:pos x="26" y="277"/>
                </a:cxn>
                <a:cxn ang="0">
                  <a:pos x="47" y="243"/>
                </a:cxn>
                <a:cxn ang="0">
                  <a:pos x="59" y="217"/>
                </a:cxn>
                <a:cxn ang="0">
                  <a:pos x="68" y="191"/>
                </a:cxn>
                <a:cxn ang="0">
                  <a:pos x="74" y="166"/>
                </a:cxn>
                <a:cxn ang="0">
                  <a:pos x="76" y="143"/>
                </a:cxn>
                <a:cxn ang="0">
                  <a:pos x="75" y="124"/>
                </a:cxn>
                <a:cxn ang="0">
                  <a:pos x="73" y="109"/>
                </a:cxn>
                <a:cxn ang="0">
                  <a:pos x="70" y="96"/>
                </a:cxn>
                <a:cxn ang="0">
                  <a:pos x="74" y="109"/>
                </a:cxn>
                <a:cxn ang="0">
                  <a:pos x="77" y="123"/>
                </a:cxn>
                <a:cxn ang="0">
                  <a:pos x="80" y="143"/>
                </a:cxn>
                <a:cxn ang="0">
                  <a:pos x="79" y="167"/>
                </a:cxn>
                <a:cxn ang="0">
                  <a:pos x="75" y="193"/>
                </a:cxn>
                <a:cxn ang="0">
                  <a:pos x="68" y="220"/>
                </a:cxn>
                <a:cxn ang="0">
                  <a:pos x="57" y="248"/>
                </a:cxn>
                <a:cxn ang="0">
                  <a:pos x="50" y="263"/>
                </a:cxn>
                <a:cxn ang="0">
                  <a:pos x="50" y="263"/>
                </a:cxn>
                <a:cxn ang="0">
                  <a:pos x="44" y="274"/>
                </a:cxn>
                <a:cxn ang="0">
                  <a:pos x="43" y="277"/>
                </a:cxn>
                <a:cxn ang="0">
                  <a:pos x="43" y="277"/>
                </a:cxn>
                <a:cxn ang="0">
                  <a:pos x="42" y="322"/>
                </a:cxn>
                <a:cxn ang="0">
                  <a:pos x="75" y="340"/>
                </a:cxn>
                <a:cxn ang="0">
                  <a:pos x="221" y="193"/>
                </a:cxn>
                <a:cxn ang="0">
                  <a:pos x="132" y="58"/>
                </a:cxn>
                <a:cxn ang="0">
                  <a:pos x="132" y="58"/>
                </a:cxn>
                <a:cxn ang="0">
                  <a:pos x="132" y="58"/>
                </a:cxn>
              </a:cxnLst>
              <a:rect l="0" t="0" r="r" b="b"/>
              <a:pathLst>
                <a:path w="221" h="340">
                  <a:moveTo>
                    <a:pt x="132" y="58"/>
                  </a:moveTo>
                  <a:cubicBezTo>
                    <a:pt x="134" y="64"/>
                    <a:pt x="137" y="68"/>
                    <a:pt x="140" y="73"/>
                  </a:cubicBezTo>
                  <a:cubicBezTo>
                    <a:pt x="140" y="74"/>
                    <a:pt x="141" y="76"/>
                    <a:pt x="141" y="77"/>
                  </a:cubicBezTo>
                  <a:cubicBezTo>
                    <a:pt x="182" y="100"/>
                    <a:pt x="209" y="143"/>
                    <a:pt x="209" y="193"/>
                  </a:cubicBezTo>
                  <a:cubicBezTo>
                    <a:pt x="209" y="267"/>
                    <a:pt x="149" y="327"/>
                    <a:pt x="75" y="327"/>
                  </a:cubicBezTo>
                  <a:cubicBezTo>
                    <a:pt x="75" y="327"/>
                    <a:pt x="59" y="327"/>
                    <a:pt x="52" y="316"/>
                  </a:cubicBezTo>
                  <a:cubicBezTo>
                    <a:pt x="46" y="306"/>
                    <a:pt x="49" y="290"/>
                    <a:pt x="60" y="269"/>
                  </a:cubicBezTo>
                  <a:cubicBezTo>
                    <a:pt x="68" y="264"/>
                    <a:pt x="76" y="258"/>
                    <a:pt x="84" y="251"/>
                  </a:cubicBezTo>
                  <a:cubicBezTo>
                    <a:pt x="97" y="240"/>
                    <a:pt x="109" y="225"/>
                    <a:pt x="118" y="208"/>
                  </a:cubicBezTo>
                  <a:cubicBezTo>
                    <a:pt x="127" y="191"/>
                    <a:pt x="134" y="172"/>
                    <a:pt x="137" y="152"/>
                  </a:cubicBezTo>
                  <a:cubicBezTo>
                    <a:pt x="140" y="132"/>
                    <a:pt x="140" y="111"/>
                    <a:pt x="135" y="90"/>
                  </a:cubicBezTo>
                  <a:cubicBezTo>
                    <a:pt x="131" y="70"/>
                    <a:pt x="122" y="51"/>
                    <a:pt x="111" y="36"/>
                  </a:cubicBezTo>
                  <a:cubicBezTo>
                    <a:pt x="100" y="20"/>
                    <a:pt x="86" y="9"/>
                    <a:pt x="75" y="5"/>
                  </a:cubicBezTo>
                  <a:cubicBezTo>
                    <a:pt x="70" y="2"/>
                    <a:pt x="64" y="1"/>
                    <a:pt x="61" y="1"/>
                  </a:cubicBezTo>
                  <a:cubicBezTo>
                    <a:pt x="58" y="0"/>
                    <a:pt x="56" y="0"/>
                    <a:pt x="56" y="0"/>
                  </a:cubicBezTo>
                  <a:cubicBezTo>
                    <a:pt x="56" y="0"/>
                    <a:pt x="56" y="2"/>
                    <a:pt x="55" y="5"/>
                  </a:cubicBezTo>
                  <a:cubicBezTo>
                    <a:pt x="55" y="8"/>
                    <a:pt x="53" y="12"/>
                    <a:pt x="51" y="17"/>
                  </a:cubicBezTo>
                  <a:cubicBezTo>
                    <a:pt x="47" y="26"/>
                    <a:pt x="41" y="37"/>
                    <a:pt x="34" y="48"/>
                  </a:cubicBezTo>
                  <a:cubicBezTo>
                    <a:pt x="20" y="71"/>
                    <a:pt x="8" y="100"/>
                    <a:pt x="3" y="132"/>
                  </a:cubicBezTo>
                  <a:cubicBezTo>
                    <a:pt x="1" y="147"/>
                    <a:pt x="0" y="164"/>
                    <a:pt x="2" y="180"/>
                  </a:cubicBezTo>
                  <a:cubicBezTo>
                    <a:pt x="3" y="196"/>
                    <a:pt x="6" y="212"/>
                    <a:pt x="10" y="227"/>
                  </a:cubicBezTo>
                  <a:cubicBezTo>
                    <a:pt x="14" y="239"/>
                    <a:pt x="22" y="269"/>
                    <a:pt x="26" y="277"/>
                  </a:cubicBezTo>
                  <a:cubicBezTo>
                    <a:pt x="34" y="266"/>
                    <a:pt x="41" y="255"/>
                    <a:pt x="47" y="243"/>
                  </a:cubicBezTo>
                  <a:cubicBezTo>
                    <a:pt x="52" y="234"/>
                    <a:pt x="55" y="226"/>
                    <a:pt x="59" y="217"/>
                  </a:cubicBezTo>
                  <a:cubicBezTo>
                    <a:pt x="63" y="209"/>
                    <a:pt x="65" y="200"/>
                    <a:pt x="68" y="191"/>
                  </a:cubicBezTo>
                  <a:cubicBezTo>
                    <a:pt x="71" y="183"/>
                    <a:pt x="72" y="174"/>
                    <a:pt x="74" y="166"/>
                  </a:cubicBezTo>
                  <a:cubicBezTo>
                    <a:pt x="75" y="158"/>
                    <a:pt x="76" y="150"/>
                    <a:pt x="76" y="143"/>
                  </a:cubicBezTo>
                  <a:cubicBezTo>
                    <a:pt x="76" y="136"/>
                    <a:pt x="76" y="130"/>
                    <a:pt x="75" y="124"/>
                  </a:cubicBezTo>
                  <a:cubicBezTo>
                    <a:pt x="75" y="118"/>
                    <a:pt x="73" y="113"/>
                    <a:pt x="73" y="109"/>
                  </a:cubicBezTo>
                  <a:cubicBezTo>
                    <a:pt x="71" y="101"/>
                    <a:pt x="70" y="96"/>
                    <a:pt x="70" y="96"/>
                  </a:cubicBezTo>
                  <a:cubicBezTo>
                    <a:pt x="70" y="96"/>
                    <a:pt x="71" y="101"/>
                    <a:pt x="74" y="109"/>
                  </a:cubicBezTo>
                  <a:cubicBezTo>
                    <a:pt x="75" y="113"/>
                    <a:pt x="77" y="117"/>
                    <a:pt x="77" y="123"/>
                  </a:cubicBezTo>
                  <a:cubicBezTo>
                    <a:pt x="78" y="129"/>
                    <a:pt x="79" y="136"/>
                    <a:pt x="80" y="143"/>
                  </a:cubicBezTo>
                  <a:cubicBezTo>
                    <a:pt x="80" y="151"/>
                    <a:pt x="80" y="159"/>
                    <a:pt x="79" y="167"/>
                  </a:cubicBezTo>
                  <a:cubicBezTo>
                    <a:pt x="78" y="175"/>
                    <a:pt x="77" y="184"/>
                    <a:pt x="75" y="193"/>
                  </a:cubicBezTo>
                  <a:cubicBezTo>
                    <a:pt x="73" y="202"/>
                    <a:pt x="71" y="211"/>
                    <a:pt x="68" y="220"/>
                  </a:cubicBezTo>
                  <a:cubicBezTo>
                    <a:pt x="64" y="229"/>
                    <a:pt x="61" y="239"/>
                    <a:pt x="57" y="248"/>
                  </a:cubicBezTo>
                  <a:cubicBezTo>
                    <a:pt x="55" y="253"/>
                    <a:pt x="52" y="258"/>
                    <a:pt x="50" y="263"/>
                  </a:cubicBezTo>
                  <a:cubicBezTo>
                    <a:pt x="50" y="263"/>
                    <a:pt x="50" y="263"/>
                    <a:pt x="50" y="263"/>
                  </a:cubicBezTo>
                  <a:cubicBezTo>
                    <a:pt x="48" y="267"/>
                    <a:pt x="46" y="270"/>
                    <a:pt x="44" y="274"/>
                  </a:cubicBezTo>
                  <a:cubicBezTo>
                    <a:pt x="44" y="275"/>
                    <a:pt x="43" y="276"/>
                    <a:pt x="43" y="277"/>
                  </a:cubicBezTo>
                  <a:cubicBezTo>
                    <a:pt x="43" y="277"/>
                    <a:pt x="43" y="277"/>
                    <a:pt x="43" y="277"/>
                  </a:cubicBezTo>
                  <a:cubicBezTo>
                    <a:pt x="36" y="296"/>
                    <a:pt x="35" y="311"/>
                    <a:pt x="42" y="322"/>
                  </a:cubicBezTo>
                  <a:cubicBezTo>
                    <a:pt x="52" y="339"/>
                    <a:pt x="74" y="340"/>
                    <a:pt x="75" y="340"/>
                  </a:cubicBezTo>
                  <a:cubicBezTo>
                    <a:pt x="155" y="340"/>
                    <a:pt x="221" y="274"/>
                    <a:pt x="221" y="193"/>
                  </a:cubicBezTo>
                  <a:cubicBezTo>
                    <a:pt x="221" y="133"/>
                    <a:pt x="184" y="81"/>
                    <a:pt x="132" y="58"/>
                  </a:cubicBezTo>
                  <a:close/>
                  <a:moveTo>
                    <a:pt x="132" y="58"/>
                  </a:moveTo>
                  <a:cubicBezTo>
                    <a:pt x="132" y="58"/>
                    <a:pt x="132" y="58"/>
                    <a:pt x="132" y="58"/>
                  </a:cubicBezTo>
                </a:path>
              </a:pathLst>
            </a:custGeom>
            <a:grpFill/>
            <a:ln w="9525">
              <a:noFill/>
              <a:round/>
            </a:ln>
          </p:spPr>
          <p:txBody>
            <a:bodyPr vert="horz" wrap="square" lIns="121920" tIns="60960" rIns="121920" bIns="60960" numCol="1" anchor="t" anchorCtr="0" compatLnSpc="1"/>
            <a:lstStyle/>
            <a:p>
              <a:pPr defTabSz="1375410"/>
              <a:endParaRPr lang="en-US" sz="2665">
                <a:solidFill>
                  <a:prstClr val="black"/>
                </a:solidFill>
              </a:endParaRPr>
            </a:p>
          </p:txBody>
        </p:sp>
        <p:sp>
          <p:nvSpPr>
            <p:cNvPr id="14" name="Freeform 6"/>
            <p:cNvSpPr>
              <a:spLocks noEditPoints="1"/>
            </p:cNvSpPr>
            <p:nvPr/>
          </p:nvSpPr>
          <p:spPr bwMode="auto">
            <a:xfrm>
              <a:off x="427038" y="490537"/>
              <a:ext cx="346075" cy="1001713"/>
            </a:xfrm>
            <a:custGeom>
              <a:avLst/>
              <a:gdLst/>
              <a:ahLst/>
              <a:cxnLst>
                <a:cxn ang="0">
                  <a:pos x="69" y="217"/>
                </a:cxn>
                <a:cxn ang="0">
                  <a:pos x="32" y="205"/>
                </a:cxn>
                <a:cxn ang="0">
                  <a:pos x="12" y="135"/>
                </a:cxn>
                <a:cxn ang="0">
                  <a:pos x="85" y="16"/>
                </a:cxn>
                <a:cxn ang="0">
                  <a:pos x="91" y="0"/>
                </a:cxn>
                <a:cxn ang="0">
                  <a:pos x="0" y="135"/>
                </a:cxn>
                <a:cxn ang="0">
                  <a:pos x="22" y="212"/>
                </a:cxn>
                <a:cxn ang="0">
                  <a:pos x="17" y="251"/>
                </a:cxn>
                <a:cxn ang="0">
                  <a:pos x="20" y="256"/>
                </a:cxn>
                <a:cxn ang="0">
                  <a:pos x="29" y="250"/>
                </a:cxn>
                <a:cxn ang="0">
                  <a:pos x="39" y="265"/>
                </a:cxn>
                <a:cxn ang="0">
                  <a:pos x="49" y="259"/>
                </a:cxn>
                <a:cxn ang="0">
                  <a:pos x="40" y="243"/>
                </a:cxn>
                <a:cxn ang="0">
                  <a:pos x="51" y="236"/>
                </a:cxn>
                <a:cxn ang="0">
                  <a:pos x="61" y="251"/>
                </a:cxn>
                <a:cxn ang="0">
                  <a:pos x="71" y="245"/>
                </a:cxn>
                <a:cxn ang="0">
                  <a:pos x="61" y="230"/>
                </a:cxn>
                <a:cxn ang="0">
                  <a:pos x="73" y="222"/>
                </a:cxn>
                <a:cxn ang="0">
                  <a:pos x="69" y="217"/>
                </a:cxn>
                <a:cxn ang="0">
                  <a:pos x="25" y="238"/>
                </a:cxn>
                <a:cxn ang="0">
                  <a:pos x="33" y="218"/>
                </a:cxn>
                <a:cxn ang="0">
                  <a:pos x="55" y="219"/>
                </a:cxn>
                <a:cxn ang="0">
                  <a:pos x="25" y="238"/>
                </a:cxn>
                <a:cxn ang="0">
                  <a:pos x="25" y="238"/>
                </a:cxn>
                <a:cxn ang="0">
                  <a:pos x="25" y="238"/>
                </a:cxn>
              </a:cxnLst>
              <a:rect l="0" t="0" r="r" b="b"/>
              <a:pathLst>
                <a:path w="91" h="265">
                  <a:moveTo>
                    <a:pt x="69" y="217"/>
                  </a:moveTo>
                  <a:cubicBezTo>
                    <a:pt x="61" y="205"/>
                    <a:pt x="46" y="200"/>
                    <a:pt x="32" y="205"/>
                  </a:cubicBezTo>
                  <a:cubicBezTo>
                    <a:pt x="19" y="184"/>
                    <a:pt x="12" y="160"/>
                    <a:pt x="12" y="135"/>
                  </a:cubicBezTo>
                  <a:cubicBezTo>
                    <a:pt x="12" y="83"/>
                    <a:pt x="42" y="39"/>
                    <a:pt x="85" y="16"/>
                  </a:cubicBezTo>
                  <a:cubicBezTo>
                    <a:pt x="86" y="10"/>
                    <a:pt x="88" y="5"/>
                    <a:pt x="91" y="0"/>
                  </a:cubicBezTo>
                  <a:cubicBezTo>
                    <a:pt x="38" y="22"/>
                    <a:pt x="0" y="74"/>
                    <a:pt x="0" y="135"/>
                  </a:cubicBezTo>
                  <a:cubicBezTo>
                    <a:pt x="0" y="162"/>
                    <a:pt x="8" y="189"/>
                    <a:pt x="22" y="212"/>
                  </a:cubicBezTo>
                  <a:cubicBezTo>
                    <a:pt x="11" y="222"/>
                    <a:pt x="9" y="238"/>
                    <a:pt x="17" y="251"/>
                  </a:cubicBezTo>
                  <a:cubicBezTo>
                    <a:pt x="20" y="256"/>
                    <a:pt x="20" y="256"/>
                    <a:pt x="20" y="256"/>
                  </a:cubicBezTo>
                  <a:cubicBezTo>
                    <a:pt x="29" y="250"/>
                    <a:pt x="29" y="250"/>
                    <a:pt x="29" y="250"/>
                  </a:cubicBezTo>
                  <a:cubicBezTo>
                    <a:pt x="39" y="265"/>
                    <a:pt x="39" y="265"/>
                    <a:pt x="39" y="265"/>
                  </a:cubicBezTo>
                  <a:cubicBezTo>
                    <a:pt x="49" y="259"/>
                    <a:pt x="49" y="259"/>
                    <a:pt x="49" y="259"/>
                  </a:cubicBezTo>
                  <a:cubicBezTo>
                    <a:pt x="40" y="243"/>
                    <a:pt x="40" y="243"/>
                    <a:pt x="40" y="243"/>
                  </a:cubicBezTo>
                  <a:cubicBezTo>
                    <a:pt x="51" y="236"/>
                    <a:pt x="51" y="236"/>
                    <a:pt x="51" y="236"/>
                  </a:cubicBezTo>
                  <a:cubicBezTo>
                    <a:pt x="61" y="251"/>
                    <a:pt x="61" y="251"/>
                    <a:pt x="61" y="251"/>
                  </a:cubicBezTo>
                  <a:cubicBezTo>
                    <a:pt x="71" y="245"/>
                    <a:pt x="71" y="245"/>
                    <a:pt x="71" y="245"/>
                  </a:cubicBezTo>
                  <a:cubicBezTo>
                    <a:pt x="61" y="230"/>
                    <a:pt x="61" y="230"/>
                    <a:pt x="61" y="230"/>
                  </a:cubicBezTo>
                  <a:cubicBezTo>
                    <a:pt x="73" y="222"/>
                    <a:pt x="73" y="222"/>
                    <a:pt x="73" y="222"/>
                  </a:cubicBezTo>
                  <a:lnTo>
                    <a:pt x="69" y="217"/>
                  </a:lnTo>
                  <a:close/>
                  <a:moveTo>
                    <a:pt x="25" y="238"/>
                  </a:moveTo>
                  <a:cubicBezTo>
                    <a:pt x="23" y="231"/>
                    <a:pt x="26" y="222"/>
                    <a:pt x="33" y="218"/>
                  </a:cubicBezTo>
                  <a:cubicBezTo>
                    <a:pt x="40" y="213"/>
                    <a:pt x="49" y="214"/>
                    <a:pt x="55" y="219"/>
                  </a:cubicBezTo>
                  <a:lnTo>
                    <a:pt x="25" y="238"/>
                  </a:lnTo>
                  <a:close/>
                  <a:moveTo>
                    <a:pt x="25" y="238"/>
                  </a:moveTo>
                  <a:cubicBezTo>
                    <a:pt x="25" y="238"/>
                    <a:pt x="25" y="238"/>
                    <a:pt x="25" y="238"/>
                  </a:cubicBezTo>
                </a:path>
              </a:pathLst>
            </a:custGeom>
            <a:grpFill/>
            <a:ln w="9525">
              <a:noFill/>
              <a:round/>
            </a:ln>
          </p:spPr>
          <p:txBody>
            <a:bodyPr vert="horz" wrap="square" lIns="121920" tIns="60960" rIns="121920" bIns="60960" numCol="1" anchor="t" anchorCtr="0" compatLnSpc="1"/>
            <a:lstStyle/>
            <a:p>
              <a:pPr defTabSz="1375410"/>
              <a:endParaRPr lang="en-US" sz="2665">
                <a:solidFill>
                  <a:prstClr val="black"/>
                </a:solidFill>
              </a:endParaRPr>
            </a:p>
          </p:txBody>
        </p:sp>
      </p:grpSp>
      <p:grpSp>
        <p:nvGrpSpPr>
          <p:cNvPr id="22" name="Group 156"/>
          <p:cNvGrpSpPr/>
          <p:nvPr/>
        </p:nvGrpSpPr>
        <p:grpSpPr>
          <a:xfrm>
            <a:off x="6332317" y="1445131"/>
            <a:ext cx="423591" cy="661395"/>
            <a:chOff x="582613" y="280988"/>
            <a:chExt cx="1085850" cy="1695450"/>
          </a:xfrm>
          <a:solidFill>
            <a:schemeClr val="bg1"/>
          </a:solidFill>
        </p:grpSpPr>
        <p:sp>
          <p:nvSpPr>
            <p:cNvPr id="23" name="Freeform 23"/>
            <p:cNvSpPr>
              <a:spLocks noEditPoints="1"/>
            </p:cNvSpPr>
            <p:nvPr/>
          </p:nvSpPr>
          <p:spPr bwMode="auto">
            <a:xfrm>
              <a:off x="582613" y="280988"/>
              <a:ext cx="1085850" cy="1695450"/>
            </a:xfrm>
            <a:custGeom>
              <a:avLst/>
              <a:gdLst/>
              <a:ahLst/>
              <a:cxnLst>
                <a:cxn ang="0">
                  <a:pos x="255" y="40"/>
                </a:cxn>
                <a:cxn ang="0">
                  <a:pos x="214" y="40"/>
                </a:cxn>
                <a:cxn ang="0">
                  <a:pos x="214" y="20"/>
                </a:cxn>
                <a:cxn ang="0">
                  <a:pos x="194" y="0"/>
                </a:cxn>
                <a:cxn ang="0">
                  <a:pos x="92" y="0"/>
                </a:cxn>
                <a:cxn ang="0">
                  <a:pos x="71" y="20"/>
                </a:cxn>
                <a:cxn ang="0">
                  <a:pos x="71" y="40"/>
                </a:cxn>
                <a:cxn ang="0">
                  <a:pos x="30" y="40"/>
                </a:cxn>
                <a:cxn ang="0">
                  <a:pos x="0" y="71"/>
                </a:cxn>
                <a:cxn ang="0">
                  <a:pos x="0" y="419"/>
                </a:cxn>
                <a:cxn ang="0">
                  <a:pos x="30" y="449"/>
                </a:cxn>
                <a:cxn ang="0">
                  <a:pos x="255" y="449"/>
                </a:cxn>
                <a:cxn ang="0">
                  <a:pos x="286" y="419"/>
                </a:cxn>
                <a:cxn ang="0">
                  <a:pos x="286" y="71"/>
                </a:cxn>
                <a:cxn ang="0">
                  <a:pos x="255" y="40"/>
                </a:cxn>
                <a:cxn ang="0">
                  <a:pos x="265" y="419"/>
                </a:cxn>
                <a:cxn ang="0">
                  <a:pos x="255" y="429"/>
                </a:cxn>
                <a:cxn ang="0">
                  <a:pos x="30" y="429"/>
                </a:cxn>
                <a:cxn ang="0">
                  <a:pos x="20" y="419"/>
                </a:cxn>
                <a:cxn ang="0">
                  <a:pos x="20" y="71"/>
                </a:cxn>
                <a:cxn ang="0">
                  <a:pos x="30" y="61"/>
                </a:cxn>
                <a:cxn ang="0">
                  <a:pos x="255" y="61"/>
                </a:cxn>
                <a:cxn ang="0">
                  <a:pos x="265" y="71"/>
                </a:cxn>
                <a:cxn ang="0">
                  <a:pos x="265" y="419"/>
                </a:cxn>
                <a:cxn ang="0">
                  <a:pos x="265" y="419"/>
                </a:cxn>
                <a:cxn ang="0">
                  <a:pos x="265" y="419"/>
                </a:cxn>
              </a:cxnLst>
              <a:rect l="0" t="0" r="r" b="b"/>
              <a:pathLst>
                <a:path w="286" h="449">
                  <a:moveTo>
                    <a:pt x="255" y="40"/>
                  </a:moveTo>
                  <a:cubicBezTo>
                    <a:pt x="214" y="40"/>
                    <a:pt x="214" y="40"/>
                    <a:pt x="214" y="40"/>
                  </a:cubicBezTo>
                  <a:cubicBezTo>
                    <a:pt x="214" y="20"/>
                    <a:pt x="214" y="20"/>
                    <a:pt x="214" y="20"/>
                  </a:cubicBezTo>
                  <a:cubicBezTo>
                    <a:pt x="214" y="9"/>
                    <a:pt x="205" y="0"/>
                    <a:pt x="194" y="0"/>
                  </a:cubicBezTo>
                  <a:cubicBezTo>
                    <a:pt x="92" y="0"/>
                    <a:pt x="92" y="0"/>
                    <a:pt x="92" y="0"/>
                  </a:cubicBezTo>
                  <a:cubicBezTo>
                    <a:pt x="80" y="0"/>
                    <a:pt x="71" y="9"/>
                    <a:pt x="71" y="20"/>
                  </a:cubicBezTo>
                  <a:cubicBezTo>
                    <a:pt x="71" y="40"/>
                    <a:pt x="71" y="40"/>
                    <a:pt x="71" y="40"/>
                  </a:cubicBezTo>
                  <a:cubicBezTo>
                    <a:pt x="30" y="40"/>
                    <a:pt x="30" y="40"/>
                    <a:pt x="30" y="40"/>
                  </a:cubicBezTo>
                  <a:cubicBezTo>
                    <a:pt x="13" y="40"/>
                    <a:pt x="0" y="54"/>
                    <a:pt x="0" y="71"/>
                  </a:cubicBezTo>
                  <a:cubicBezTo>
                    <a:pt x="0" y="419"/>
                    <a:pt x="0" y="419"/>
                    <a:pt x="0" y="419"/>
                  </a:cubicBezTo>
                  <a:cubicBezTo>
                    <a:pt x="0" y="436"/>
                    <a:pt x="13" y="449"/>
                    <a:pt x="30" y="449"/>
                  </a:cubicBezTo>
                  <a:cubicBezTo>
                    <a:pt x="255" y="449"/>
                    <a:pt x="255" y="449"/>
                    <a:pt x="255" y="449"/>
                  </a:cubicBezTo>
                  <a:cubicBezTo>
                    <a:pt x="272" y="449"/>
                    <a:pt x="286" y="436"/>
                    <a:pt x="286" y="419"/>
                  </a:cubicBezTo>
                  <a:cubicBezTo>
                    <a:pt x="286" y="71"/>
                    <a:pt x="286" y="71"/>
                    <a:pt x="286" y="71"/>
                  </a:cubicBezTo>
                  <a:cubicBezTo>
                    <a:pt x="286" y="54"/>
                    <a:pt x="272" y="40"/>
                    <a:pt x="255" y="40"/>
                  </a:cubicBezTo>
                  <a:close/>
                  <a:moveTo>
                    <a:pt x="265" y="419"/>
                  </a:moveTo>
                  <a:cubicBezTo>
                    <a:pt x="265" y="424"/>
                    <a:pt x="261" y="429"/>
                    <a:pt x="255" y="429"/>
                  </a:cubicBezTo>
                  <a:cubicBezTo>
                    <a:pt x="30" y="429"/>
                    <a:pt x="30" y="429"/>
                    <a:pt x="30" y="429"/>
                  </a:cubicBezTo>
                  <a:cubicBezTo>
                    <a:pt x="25" y="429"/>
                    <a:pt x="20" y="424"/>
                    <a:pt x="20" y="419"/>
                  </a:cubicBezTo>
                  <a:cubicBezTo>
                    <a:pt x="20" y="71"/>
                    <a:pt x="20" y="71"/>
                    <a:pt x="20" y="71"/>
                  </a:cubicBezTo>
                  <a:cubicBezTo>
                    <a:pt x="20" y="65"/>
                    <a:pt x="25" y="61"/>
                    <a:pt x="30" y="61"/>
                  </a:cubicBezTo>
                  <a:cubicBezTo>
                    <a:pt x="255" y="61"/>
                    <a:pt x="255" y="61"/>
                    <a:pt x="255" y="61"/>
                  </a:cubicBezTo>
                  <a:cubicBezTo>
                    <a:pt x="261" y="61"/>
                    <a:pt x="265" y="65"/>
                    <a:pt x="265" y="71"/>
                  </a:cubicBezTo>
                  <a:lnTo>
                    <a:pt x="265" y="419"/>
                  </a:lnTo>
                  <a:close/>
                  <a:moveTo>
                    <a:pt x="265" y="419"/>
                  </a:moveTo>
                  <a:cubicBezTo>
                    <a:pt x="265" y="419"/>
                    <a:pt x="265" y="419"/>
                    <a:pt x="265" y="419"/>
                  </a:cubicBezTo>
                </a:path>
              </a:pathLst>
            </a:custGeom>
            <a:grpFill/>
            <a:ln w="9525">
              <a:noFill/>
              <a:round/>
            </a:ln>
          </p:spPr>
          <p:txBody>
            <a:bodyPr vert="horz" wrap="square" lIns="121920" tIns="60960" rIns="121920" bIns="60960" numCol="1" anchor="t" anchorCtr="0" compatLnSpc="1"/>
            <a:lstStyle/>
            <a:p>
              <a:pPr defTabSz="1375410"/>
              <a:endParaRPr lang="en-US" sz="2665">
                <a:solidFill>
                  <a:prstClr val="black"/>
                </a:solidFill>
              </a:endParaRPr>
            </a:p>
          </p:txBody>
        </p:sp>
        <p:sp>
          <p:nvSpPr>
            <p:cNvPr id="24" name="Rectangle 24"/>
            <p:cNvSpPr>
              <a:spLocks noChangeArrowheads="1"/>
            </p:cNvSpPr>
            <p:nvPr/>
          </p:nvSpPr>
          <p:spPr bwMode="auto">
            <a:xfrm>
              <a:off x="738188" y="587376"/>
              <a:ext cx="774700" cy="388938"/>
            </a:xfrm>
            <a:prstGeom prst="rect">
              <a:avLst/>
            </a:prstGeom>
            <a:grpFill/>
            <a:ln w="9525">
              <a:noFill/>
              <a:miter lim="800000"/>
            </a:ln>
          </p:spPr>
          <p:txBody>
            <a:bodyPr vert="horz" wrap="square" lIns="121920" tIns="60960" rIns="121920" bIns="60960" numCol="1" anchor="t" anchorCtr="0" compatLnSpc="1"/>
            <a:lstStyle/>
            <a:p>
              <a:pPr defTabSz="1375410"/>
              <a:endParaRPr lang="en-US" sz="2665">
                <a:solidFill>
                  <a:prstClr val="black"/>
                </a:solidFill>
              </a:endParaRPr>
            </a:p>
          </p:txBody>
        </p:sp>
        <p:sp>
          <p:nvSpPr>
            <p:cNvPr id="25" name="Rectangle 25"/>
            <p:cNvSpPr>
              <a:spLocks noChangeArrowheads="1"/>
            </p:cNvSpPr>
            <p:nvPr/>
          </p:nvSpPr>
          <p:spPr bwMode="auto">
            <a:xfrm>
              <a:off x="738188" y="1014413"/>
              <a:ext cx="774700" cy="384175"/>
            </a:xfrm>
            <a:prstGeom prst="rect">
              <a:avLst/>
            </a:prstGeom>
            <a:grpFill/>
            <a:ln w="9525">
              <a:noFill/>
              <a:miter lim="800000"/>
            </a:ln>
          </p:spPr>
          <p:txBody>
            <a:bodyPr vert="horz" wrap="square" lIns="121920" tIns="60960" rIns="121920" bIns="60960" numCol="1" anchor="t" anchorCtr="0" compatLnSpc="1"/>
            <a:lstStyle/>
            <a:p>
              <a:pPr defTabSz="1375410"/>
              <a:endParaRPr lang="en-US" sz="2665">
                <a:solidFill>
                  <a:prstClr val="black"/>
                </a:solidFill>
              </a:endParaRPr>
            </a:p>
          </p:txBody>
        </p:sp>
        <p:sp>
          <p:nvSpPr>
            <p:cNvPr id="26" name="Rectangle 26"/>
            <p:cNvSpPr>
              <a:spLocks noChangeArrowheads="1"/>
            </p:cNvSpPr>
            <p:nvPr/>
          </p:nvSpPr>
          <p:spPr bwMode="auto">
            <a:xfrm>
              <a:off x="738188" y="1436688"/>
              <a:ext cx="774700" cy="385763"/>
            </a:xfrm>
            <a:prstGeom prst="rect">
              <a:avLst/>
            </a:prstGeom>
            <a:grpFill/>
            <a:ln w="9525">
              <a:noFill/>
              <a:miter lim="800000"/>
            </a:ln>
          </p:spPr>
          <p:txBody>
            <a:bodyPr vert="horz" wrap="square" lIns="121920" tIns="60960" rIns="121920" bIns="60960" numCol="1" anchor="t" anchorCtr="0" compatLnSpc="1"/>
            <a:lstStyle/>
            <a:p>
              <a:pPr defTabSz="1375410"/>
              <a:endParaRPr lang="en-US" sz="2665">
                <a:solidFill>
                  <a:prstClr val="black"/>
                </a:solidFill>
              </a:endParaRPr>
            </a:p>
          </p:txBody>
        </p:sp>
      </p:grpSp>
      <p:grpSp>
        <p:nvGrpSpPr>
          <p:cNvPr id="40" name="Group 23"/>
          <p:cNvGrpSpPr/>
          <p:nvPr/>
        </p:nvGrpSpPr>
        <p:grpSpPr>
          <a:xfrm>
            <a:off x="7421741" y="3784342"/>
            <a:ext cx="839608" cy="710151"/>
            <a:chOff x="7540014" y="4306907"/>
            <a:chExt cx="389342" cy="339426"/>
          </a:xfrm>
          <a:solidFill>
            <a:schemeClr val="bg1"/>
          </a:solidFill>
        </p:grpSpPr>
        <p:sp>
          <p:nvSpPr>
            <p:cNvPr id="41" name="Freeform 110"/>
            <p:cNvSpPr/>
            <p:nvPr/>
          </p:nvSpPr>
          <p:spPr bwMode="auto">
            <a:xfrm>
              <a:off x="7799575" y="4409234"/>
              <a:ext cx="102328" cy="102328"/>
            </a:xfrm>
            <a:custGeom>
              <a:avLst/>
              <a:gdLst>
                <a:gd name="T0" fmla="*/ 0 w 41"/>
                <a:gd name="T1" fmla="*/ 39 h 41"/>
                <a:gd name="T2" fmla="*/ 3 w 41"/>
                <a:gd name="T3" fmla="*/ 41 h 41"/>
                <a:gd name="T4" fmla="*/ 41 w 41"/>
                <a:gd name="T5" fmla="*/ 3 h 41"/>
                <a:gd name="T6" fmla="*/ 39 w 41"/>
                <a:gd name="T7" fmla="*/ 0 h 41"/>
                <a:gd name="T8" fmla="*/ 0 w 41"/>
                <a:gd name="T9" fmla="*/ 39 h 41"/>
              </a:gdLst>
              <a:ahLst/>
              <a:cxnLst>
                <a:cxn ang="0">
                  <a:pos x="T0" y="T1"/>
                </a:cxn>
                <a:cxn ang="0">
                  <a:pos x="T2" y="T3"/>
                </a:cxn>
                <a:cxn ang="0">
                  <a:pos x="T4" y="T5"/>
                </a:cxn>
                <a:cxn ang="0">
                  <a:pos x="T6" y="T7"/>
                </a:cxn>
                <a:cxn ang="0">
                  <a:pos x="T8" y="T9"/>
                </a:cxn>
              </a:cxnLst>
              <a:rect l="0" t="0" r="r" b="b"/>
              <a:pathLst>
                <a:path w="41" h="41">
                  <a:moveTo>
                    <a:pt x="0" y="39"/>
                  </a:moveTo>
                  <a:lnTo>
                    <a:pt x="3" y="41"/>
                  </a:lnTo>
                  <a:lnTo>
                    <a:pt x="41" y="3"/>
                  </a:lnTo>
                  <a:lnTo>
                    <a:pt x="39" y="0"/>
                  </a:lnTo>
                  <a:lnTo>
                    <a:pt x="0"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50000"/>
                    <a:lumOff val="50000"/>
                  </a:schemeClr>
                </a:solidFill>
              </a:endParaRPr>
            </a:p>
          </p:txBody>
        </p:sp>
        <p:sp>
          <p:nvSpPr>
            <p:cNvPr id="42" name="Freeform 111"/>
            <p:cNvSpPr/>
            <p:nvPr/>
          </p:nvSpPr>
          <p:spPr bwMode="auto">
            <a:xfrm>
              <a:off x="7777112" y="4381780"/>
              <a:ext cx="109814" cy="114806"/>
            </a:xfrm>
            <a:custGeom>
              <a:avLst/>
              <a:gdLst>
                <a:gd name="T0" fmla="*/ 37 w 44"/>
                <a:gd name="T1" fmla="*/ 0 h 46"/>
                <a:gd name="T2" fmla="*/ 0 w 44"/>
                <a:gd name="T3" fmla="*/ 39 h 46"/>
                <a:gd name="T4" fmla="*/ 6 w 44"/>
                <a:gd name="T5" fmla="*/ 46 h 46"/>
                <a:gd name="T6" fmla="*/ 44 w 44"/>
                <a:gd name="T7" fmla="*/ 8 h 46"/>
                <a:gd name="T8" fmla="*/ 37 w 44"/>
                <a:gd name="T9" fmla="*/ 0 h 46"/>
              </a:gdLst>
              <a:ahLst/>
              <a:cxnLst>
                <a:cxn ang="0">
                  <a:pos x="T0" y="T1"/>
                </a:cxn>
                <a:cxn ang="0">
                  <a:pos x="T2" y="T3"/>
                </a:cxn>
                <a:cxn ang="0">
                  <a:pos x="T4" y="T5"/>
                </a:cxn>
                <a:cxn ang="0">
                  <a:pos x="T6" y="T7"/>
                </a:cxn>
                <a:cxn ang="0">
                  <a:pos x="T8" y="T9"/>
                </a:cxn>
              </a:cxnLst>
              <a:rect l="0" t="0" r="r" b="b"/>
              <a:pathLst>
                <a:path w="44" h="46">
                  <a:moveTo>
                    <a:pt x="37" y="0"/>
                  </a:moveTo>
                  <a:lnTo>
                    <a:pt x="0" y="39"/>
                  </a:lnTo>
                  <a:lnTo>
                    <a:pt x="6" y="46"/>
                  </a:lnTo>
                  <a:lnTo>
                    <a:pt x="44" y="8"/>
                  </a:lnTo>
                  <a:lnTo>
                    <a:pt x="3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50000"/>
                    <a:lumOff val="50000"/>
                  </a:schemeClr>
                </a:solidFill>
              </a:endParaRPr>
            </a:p>
          </p:txBody>
        </p:sp>
        <p:sp>
          <p:nvSpPr>
            <p:cNvPr id="43" name="Freeform 112"/>
            <p:cNvSpPr/>
            <p:nvPr/>
          </p:nvSpPr>
          <p:spPr bwMode="auto">
            <a:xfrm>
              <a:off x="7757146" y="4366805"/>
              <a:ext cx="104823" cy="104823"/>
            </a:xfrm>
            <a:custGeom>
              <a:avLst/>
              <a:gdLst>
                <a:gd name="T0" fmla="*/ 0 w 42"/>
                <a:gd name="T1" fmla="*/ 38 h 42"/>
                <a:gd name="T2" fmla="*/ 4 w 42"/>
                <a:gd name="T3" fmla="*/ 42 h 42"/>
                <a:gd name="T4" fmla="*/ 42 w 42"/>
                <a:gd name="T5" fmla="*/ 4 h 42"/>
                <a:gd name="T6" fmla="*/ 38 w 42"/>
                <a:gd name="T7" fmla="*/ 0 h 42"/>
                <a:gd name="T8" fmla="*/ 0 w 42"/>
                <a:gd name="T9" fmla="*/ 38 h 42"/>
              </a:gdLst>
              <a:ahLst/>
              <a:cxnLst>
                <a:cxn ang="0">
                  <a:pos x="T0" y="T1"/>
                </a:cxn>
                <a:cxn ang="0">
                  <a:pos x="T2" y="T3"/>
                </a:cxn>
                <a:cxn ang="0">
                  <a:pos x="T4" y="T5"/>
                </a:cxn>
                <a:cxn ang="0">
                  <a:pos x="T6" y="T7"/>
                </a:cxn>
                <a:cxn ang="0">
                  <a:pos x="T8" y="T9"/>
                </a:cxn>
              </a:cxnLst>
              <a:rect l="0" t="0" r="r" b="b"/>
              <a:pathLst>
                <a:path w="42" h="42">
                  <a:moveTo>
                    <a:pt x="0" y="38"/>
                  </a:moveTo>
                  <a:lnTo>
                    <a:pt x="4" y="42"/>
                  </a:lnTo>
                  <a:lnTo>
                    <a:pt x="42" y="4"/>
                  </a:lnTo>
                  <a:lnTo>
                    <a:pt x="38" y="0"/>
                  </a:lnTo>
                  <a:lnTo>
                    <a:pt x="0"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50000"/>
                    <a:lumOff val="50000"/>
                  </a:schemeClr>
                </a:solidFill>
              </a:endParaRPr>
            </a:p>
          </p:txBody>
        </p:sp>
        <p:sp>
          <p:nvSpPr>
            <p:cNvPr id="44" name="Freeform 113"/>
            <p:cNvSpPr/>
            <p:nvPr/>
          </p:nvSpPr>
          <p:spPr bwMode="auto">
            <a:xfrm>
              <a:off x="7729693" y="4469133"/>
              <a:ext cx="69882" cy="69882"/>
            </a:xfrm>
            <a:custGeom>
              <a:avLst/>
              <a:gdLst>
                <a:gd name="T0" fmla="*/ 28 w 28"/>
                <a:gd name="T1" fmla="*/ 20 h 28"/>
                <a:gd name="T2" fmla="*/ 8 w 28"/>
                <a:gd name="T3" fmla="*/ 0 h 28"/>
                <a:gd name="T4" fmla="*/ 0 w 28"/>
                <a:gd name="T5" fmla="*/ 20 h 28"/>
                <a:gd name="T6" fmla="*/ 9 w 28"/>
                <a:gd name="T7" fmla="*/ 28 h 28"/>
                <a:gd name="T8" fmla="*/ 28 w 28"/>
                <a:gd name="T9" fmla="*/ 20 h 28"/>
              </a:gdLst>
              <a:ahLst/>
              <a:cxnLst>
                <a:cxn ang="0">
                  <a:pos x="T0" y="T1"/>
                </a:cxn>
                <a:cxn ang="0">
                  <a:pos x="T2" y="T3"/>
                </a:cxn>
                <a:cxn ang="0">
                  <a:pos x="T4" y="T5"/>
                </a:cxn>
                <a:cxn ang="0">
                  <a:pos x="T6" y="T7"/>
                </a:cxn>
                <a:cxn ang="0">
                  <a:pos x="T8" y="T9"/>
                </a:cxn>
              </a:cxnLst>
              <a:rect l="0" t="0" r="r" b="b"/>
              <a:pathLst>
                <a:path w="28" h="28">
                  <a:moveTo>
                    <a:pt x="28" y="20"/>
                  </a:moveTo>
                  <a:lnTo>
                    <a:pt x="8" y="0"/>
                  </a:lnTo>
                  <a:lnTo>
                    <a:pt x="0" y="20"/>
                  </a:lnTo>
                  <a:lnTo>
                    <a:pt x="9" y="28"/>
                  </a:lnTo>
                  <a:lnTo>
                    <a:pt x="28"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50000"/>
                    <a:lumOff val="50000"/>
                  </a:schemeClr>
                </a:solidFill>
              </a:endParaRPr>
            </a:p>
          </p:txBody>
        </p:sp>
        <p:sp>
          <p:nvSpPr>
            <p:cNvPr id="45" name="Freeform 114"/>
            <p:cNvSpPr/>
            <p:nvPr/>
          </p:nvSpPr>
          <p:spPr bwMode="auto">
            <a:xfrm>
              <a:off x="7712222" y="4526535"/>
              <a:ext cx="34941" cy="32446"/>
            </a:xfrm>
            <a:custGeom>
              <a:avLst/>
              <a:gdLst>
                <a:gd name="T0" fmla="*/ 0 w 14"/>
                <a:gd name="T1" fmla="*/ 13 h 13"/>
                <a:gd name="T2" fmla="*/ 14 w 14"/>
                <a:gd name="T3" fmla="*/ 6 h 13"/>
                <a:gd name="T4" fmla="*/ 6 w 14"/>
                <a:gd name="T5" fmla="*/ 0 h 13"/>
                <a:gd name="T6" fmla="*/ 0 w 14"/>
                <a:gd name="T7" fmla="*/ 13 h 13"/>
              </a:gdLst>
              <a:ahLst/>
              <a:cxnLst>
                <a:cxn ang="0">
                  <a:pos x="T0" y="T1"/>
                </a:cxn>
                <a:cxn ang="0">
                  <a:pos x="T2" y="T3"/>
                </a:cxn>
                <a:cxn ang="0">
                  <a:pos x="T4" y="T5"/>
                </a:cxn>
                <a:cxn ang="0">
                  <a:pos x="T6" y="T7"/>
                </a:cxn>
              </a:cxnLst>
              <a:rect l="0" t="0" r="r" b="b"/>
              <a:pathLst>
                <a:path w="14" h="13">
                  <a:moveTo>
                    <a:pt x="0" y="13"/>
                  </a:moveTo>
                  <a:lnTo>
                    <a:pt x="14" y="6"/>
                  </a:lnTo>
                  <a:lnTo>
                    <a:pt x="6" y="0"/>
                  </a:lnTo>
                  <a:lnTo>
                    <a:pt x="0"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50000"/>
                    <a:lumOff val="50000"/>
                  </a:schemeClr>
                </a:solidFill>
              </a:endParaRPr>
            </a:p>
          </p:txBody>
        </p:sp>
        <p:sp>
          <p:nvSpPr>
            <p:cNvPr id="46" name="Freeform 115"/>
            <p:cNvSpPr/>
            <p:nvPr/>
          </p:nvSpPr>
          <p:spPr bwMode="auto">
            <a:xfrm>
              <a:off x="7859474" y="4341848"/>
              <a:ext cx="69882" cy="69882"/>
            </a:xfrm>
            <a:custGeom>
              <a:avLst/>
              <a:gdLst>
                <a:gd name="T0" fmla="*/ 7 w 28"/>
                <a:gd name="T1" fmla="*/ 0 h 28"/>
                <a:gd name="T2" fmla="*/ 0 w 28"/>
                <a:gd name="T3" fmla="*/ 8 h 28"/>
                <a:gd name="T4" fmla="*/ 20 w 28"/>
                <a:gd name="T5" fmla="*/ 28 h 28"/>
                <a:gd name="T6" fmla="*/ 28 w 28"/>
                <a:gd name="T7" fmla="*/ 20 h 28"/>
                <a:gd name="T8" fmla="*/ 7 w 28"/>
                <a:gd name="T9" fmla="*/ 0 h 28"/>
              </a:gdLst>
              <a:ahLst/>
              <a:cxnLst>
                <a:cxn ang="0">
                  <a:pos x="T0" y="T1"/>
                </a:cxn>
                <a:cxn ang="0">
                  <a:pos x="T2" y="T3"/>
                </a:cxn>
                <a:cxn ang="0">
                  <a:pos x="T4" y="T5"/>
                </a:cxn>
                <a:cxn ang="0">
                  <a:pos x="T6" y="T7"/>
                </a:cxn>
                <a:cxn ang="0">
                  <a:pos x="T8" y="T9"/>
                </a:cxn>
              </a:cxnLst>
              <a:rect l="0" t="0" r="r" b="b"/>
              <a:pathLst>
                <a:path w="28" h="28">
                  <a:moveTo>
                    <a:pt x="7" y="0"/>
                  </a:moveTo>
                  <a:lnTo>
                    <a:pt x="0" y="8"/>
                  </a:lnTo>
                  <a:lnTo>
                    <a:pt x="20" y="28"/>
                  </a:lnTo>
                  <a:lnTo>
                    <a:pt x="28" y="20"/>
                  </a:ln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50000"/>
                    <a:lumOff val="50000"/>
                  </a:schemeClr>
                </a:solidFill>
              </a:endParaRPr>
            </a:p>
          </p:txBody>
        </p:sp>
        <p:sp>
          <p:nvSpPr>
            <p:cNvPr id="47" name="Freeform 116"/>
            <p:cNvSpPr/>
            <p:nvPr/>
          </p:nvSpPr>
          <p:spPr bwMode="auto">
            <a:xfrm>
              <a:off x="7540014" y="4306907"/>
              <a:ext cx="279527" cy="339426"/>
            </a:xfrm>
            <a:custGeom>
              <a:avLst/>
              <a:gdLst>
                <a:gd name="T0" fmla="*/ 104 w 112"/>
                <a:gd name="T1" fmla="*/ 101 h 136"/>
                <a:gd name="T2" fmla="*/ 83 w 112"/>
                <a:gd name="T3" fmla="*/ 101 h 136"/>
                <a:gd name="T4" fmla="*/ 83 w 112"/>
                <a:gd name="T5" fmla="*/ 129 h 136"/>
                <a:gd name="T6" fmla="*/ 7 w 112"/>
                <a:gd name="T7" fmla="*/ 129 h 136"/>
                <a:gd name="T8" fmla="*/ 7 w 112"/>
                <a:gd name="T9" fmla="*/ 32 h 136"/>
                <a:gd name="T10" fmla="*/ 104 w 112"/>
                <a:gd name="T11" fmla="*/ 32 h 136"/>
                <a:gd name="T12" fmla="*/ 104 w 112"/>
                <a:gd name="T13" fmla="*/ 40 h 136"/>
                <a:gd name="T14" fmla="*/ 112 w 112"/>
                <a:gd name="T15" fmla="*/ 32 h 136"/>
                <a:gd name="T16" fmla="*/ 112 w 112"/>
                <a:gd name="T17" fmla="*/ 6 h 136"/>
                <a:gd name="T18" fmla="*/ 97 w 112"/>
                <a:gd name="T19" fmla="*/ 6 h 136"/>
                <a:gd name="T20" fmla="*/ 97 w 112"/>
                <a:gd name="T21" fmla="*/ 20 h 136"/>
                <a:gd name="T22" fmla="*/ 95 w 112"/>
                <a:gd name="T23" fmla="*/ 20 h 136"/>
                <a:gd name="T24" fmla="*/ 95 w 112"/>
                <a:gd name="T25" fmla="*/ 0 h 136"/>
                <a:gd name="T26" fmla="*/ 89 w 112"/>
                <a:gd name="T27" fmla="*/ 0 h 136"/>
                <a:gd name="T28" fmla="*/ 89 w 112"/>
                <a:gd name="T29" fmla="*/ 20 h 136"/>
                <a:gd name="T30" fmla="*/ 87 w 112"/>
                <a:gd name="T31" fmla="*/ 20 h 136"/>
                <a:gd name="T32" fmla="*/ 87 w 112"/>
                <a:gd name="T33" fmla="*/ 6 h 136"/>
                <a:gd name="T34" fmla="*/ 79 w 112"/>
                <a:gd name="T35" fmla="*/ 6 h 136"/>
                <a:gd name="T36" fmla="*/ 79 w 112"/>
                <a:gd name="T37" fmla="*/ 20 h 136"/>
                <a:gd name="T38" fmla="*/ 76 w 112"/>
                <a:gd name="T39" fmla="*/ 20 h 136"/>
                <a:gd name="T40" fmla="*/ 76 w 112"/>
                <a:gd name="T41" fmla="*/ 0 h 136"/>
                <a:gd name="T42" fmla="*/ 72 w 112"/>
                <a:gd name="T43" fmla="*/ 0 h 136"/>
                <a:gd name="T44" fmla="*/ 72 w 112"/>
                <a:gd name="T45" fmla="*/ 20 h 136"/>
                <a:gd name="T46" fmla="*/ 68 w 112"/>
                <a:gd name="T47" fmla="*/ 20 h 136"/>
                <a:gd name="T48" fmla="*/ 68 w 112"/>
                <a:gd name="T49" fmla="*/ 6 h 136"/>
                <a:gd name="T50" fmla="*/ 60 w 112"/>
                <a:gd name="T51" fmla="*/ 6 h 136"/>
                <a:gd name="T52" fmla="*/ 60 w 112"/>
                <a:gd name="T53" fmla="*/ 20 h 136"/>
                <a:gd name="T54" fmla="*/ 57 w 112"/>
                <a:gd name="T55" fmla="*/ 20 h 136"/>
                <a:gd name="T56" fmla="*/ 57 w 112"/>
                <a:gd name="T57" fmla="*/ 0 h 136"/>
                <a:gd name="T58" fmla="*/ 53 w 112"/>
                <a:gd name="T59" fmla="*/ 0 h 136"/>
                <a:gd name="T60" fmla="*/ 53 w 112"/>
                <a:gd name="T61" fmla="*/ 20 h 136"/>
                <a:gd name="T62" fmla="*/ 51 w 112"/>
                <a:gd name="T63" fmla="*/ 20 h 136"/>
                <a:gd name="T64" fmla="*/ 51 w 112"/>
                <a:gd name="T65" fmla="*/ 6 h 136"/>
                <a:gd name="T66" fmla="*/ 43 w 112"/>
                <a:gd name="T67" fmla="*/ 6 h 136"/>
                <a:gd name="T68" fmla="*/ 43 w 112"/>
                <a:gd name="T69" fmla="*/ 20 h 136"/>
                <a:gd name="T70" fmla="*/ 40 w 112"/>
                <a:gd name="T71" fmla="*/ 20 h 136"/>
                <a:gd name="T72" fmla="*/ 40 w 112"/>
                <a:gd name="T73" fmla="*/ 0 h 136"/>
                <a:gd name="T74" fmla="*/ 35 w 112"/>
                <a:gd name="T75" fmla="*/ 0 h 136"/>
                <a:gd name="T76" fmla="*/ 35 w 112"/>
                <a:gd name="T77" fmla="*/ 20 h 136"/>
                <a:gd name="T78" fmla="*/ 32 w 112"/>
                <a:gd name="T79" fmla="*/ 20 h 136"/>
                <a:gd name="T80" fmla="*/ 32 w 112"/>
                <a:gd name="T81" fmla="*/ 6 h 136"/>
                <a:gd name="T82" fmla="*/ 25 w 112"/>
                <a:gd name="T83" fmla="*/ 6 h 136"/>
                <a:gd name="T84" fmla="*/ 25 w 112"/>
                <a:gd name="T85" fmla="*/ 20 h 136"/>
                <a:gd name="T86" fmla="*/ 23 w 112"/>
                <a:gd name="T87" fmla="*/ 20 h 136"/>
                <a:gd name="T88" fmla="*/ 23 w 112"/>
                <a:gd name="T89" fmla="*/ 0 h 136"/>
                <a:gd name="T90" fmla="*/ 17 w 112"/>
                <a:gd name="T91" fmla="*/ 0 h 136"/>
                <a:gd name="T92" fmla="*/ 17 w 112"/>
                <a:gd name="T93" fmla="*/ 20 h 136"/>
                <a:gd name="T94" fmla="*/ 15 w 112"/>
                <a:gd name="T95" fmla="*/ 20 h 136"/>
                <a:gd name="T96" fmla="*/ 15 w 112"/>
                <a:gd name="T97" fmla="*/ 6 h 136"/>
                <a:gd name="T98" fmla="*/ 0 w 112"/>
                <a:gd name="T99" fmla="*/ 6 h 136"/>
                <a:gd name="T100" fmla="*/ 0 w 112"/>
                <a:gd name="T101" fmla="*/ 24 h 136"/>
                <a:gd name="T102" fmla="*/ 0 w 112"/>
                <a:gd name="T103" fmla="*/ 28 h 136"/>
                <a:gd name="T104" fmla="*/ 0 w 112"/>
                <a:gd name="T105" fmla="*/ 136 h 136"/>
                <a:gd name="T106" fmla="*/ 89 w 112"/>
                <a:gd name="T107" fmla="*/ 136 h 136"/>
                <a:gd name="T108" fmla="*/ 112 w 112"/>
                <a:gd name="T109" fmla="*/ 110 h 136"/>
                <a:gd name="T110" fmla="*/ 112 w 112"/>
                <a:gd name="T111" fmla="*/ 84 h 136"/>
                <a:gd name="T112" fmla="*/ 104 w 112"/>
                <a:gd name="T113" fmla="*/ 92 h 136"/>
                <a:gd name="T114" fmla="*/ 104 w 112"/>
                <a:gd name="T115" fmla="*/ 10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 h="136">
                  <a:moveTo>
                    <a:pt x="104" y="101"/>
                  </a:moveTo>
                  <a:lnTo>
                    <a:pt x="83" y="101"/>
                  </a:lnTo>
                  <a:lnTo>
                    <a:pt x="83" y="129"/>
                  </a:lnTo>
                  <a:lnTo>
                    <a:pt x="7" y="129"/>
                  </a:lnTo>
                  <a:lnTo>
                    <a:pt x="7" y="32"/>
                  </a:lnTo>
                  <a:lnTo>
                    <a:pt x="104" y="32"/>
                  </a:lnTo>
                  <a:lnTo>
                    <a:pt x="104" y="40"/>
                  </a:lnTo>
                  <a:lnTo>
                    <a:pt x="112" y="32"/>
                  </a:lnTo>
                  <a:lnTo>
                    <a:pt x="112" y="6"/>
                  </a:lnTo>
                  <a:lnTo>
                    <a:pt x="97" y="6"/>
                  </a:lnTo>
                  <a:lnTo>
                    <a:pt x="97" y="20"/>
                  </a:lnTo>
                  <a:lnTo>
                    <a:pt x="95" y="20"/>
                  </a:lnTo>
                  <a:lnTo>
                    <a:pt x="95" y="0"/>
                  </a:lnTo>
                  <a:lnTo>
                    <a:pt x="89" y="0"/>
                  </a:lnTo>
                  <a:lnTo>
                    <a:pt x="89" y="20"/>
                  </a:lnTo>
                  <a:lnTo>
                    <a:pt x="87" y="20"/>
                  </a:lnTo>
                  <a:lnTo>
                    <a:pt x="87" y="6"/>
                  </a:lnTo>
                  <a:lnTo>
                    <a:pt x="79" y="6"/>
                  </a:lnTo>
                  <a:lnTo>
                    <a:pt x="79" y="20"/>
                  </a:lnTo>
                  <a:lnTo>
                    <a:pt x="76" y="20"/>
                  </a:lnTo>
                  <a:lnTo>
                    <a:pt x="76" y="0"/>
                  </a:lnTo>
                  <a:lnTo>
                    <a:pt x="72" y="0"/>
                  </a:lnTo>
                  <a:lnTo>
                    <a:pt x="72" y="20"/>
                  </a:lnTo>
                  <a:lnTo>
                    <a:pt x="68" y="20"/>
                  </a:lnTo>
                  <a:lnTo>
                    <a:pt x="68" y="6"/>
                  </a:lnTo>
                  <a:lnTo>
                    <a:pt x="60" y="6"/>
                  </a:lnTo>
                  <a:lnTo>
                    <a:pt x="60" y="20"/>
                  </a:lnTo>
                  <a:lnTo>
                    <a:pt x="57" y="20"/>
                  </a:lnTo>
                  <a:lnTo>
                    <a:pt x="57" y="0"/>
                  </a:lnTo>
                  <a:lnTo>
                    <a:pt x="53" y="0"/>
                  </a:lnTo>
                  <a:lnTo>
                    <a:pt x="53" y="20"/>
                  </a:lnTo>
                  <a:lnTo>
                    <a:pt x="51" y="20"/>
                  </a:lnTo>
                  <a:lnTo>
                    <a:pt x="51" y="6"/>
                  </a:lnTo>
                  <a:lnTo>
                    <a:pt x="43" y="6"/>
                  </a:lnTo>
                  <a:lnTo>
                    <a:pt x="43" y="20"/>
                  </a:lnTo>
                  <a:lnTo>
                    <a:pt x="40" y="20"/>
                  </a:lnTo>
                  <a:lnTo>
                    <a:pt x="40" y="0"/>
                  </a:lnTo>
                  <a:lnTo>
                    <a:pt x="35" y="0"/>
                  </a:lnTo>
                  <a:lnTo>
                    <a:pt x="35" y="20"/>
                  </a:lnTo>
                  <a:lnTo>
                    <a:pt x="32" y="20"/>
                  </a:lnTo>
                  <a:lnTo>
                    <a:pt x="32" y="6"/>
                  </a:lnTo>
                  <a:lnTo>
                    <a:pt x="25" y="6"/>
                  </a:lnTo>
                  <a:lnTo>
                    <a:pt x="25" y="20"/>
                  </a:lnTo>
                  <a:lnTo>
                    <a:pt x="23" y="20"/>
                  </a:lnTo>
                  <a:lnTo>
                    <a:pt x="23" y="0"/>
                  </a:lnTo>
                  <a:lnTo>
                    <a:pt x="17" y="0"/>
                  </a:lnTo>
                  <a:lnTo>
                    <a:pt x="17" y="20"/>
                  </a:lnTo>
                  <a:lnTo>
                    <a:pt x="15" y="20"/>
                  </a:lnTo>
                  <a:lnTo>
                    <a:pt x="15" y="6"/>
                  </a:lnTo>
                  <a:lnTo>
                    <a:pt x="0" y="6"/>
                  </a:lnTo>
                  <a:lnTo>
                    <a:pt x="0" y="24"/>
                  </a:lnTo>
                  <a:lnTo>
                    <a:pt x="0" y="28"/>
                  </a:lnTo>
                  <a:lnTo>
                    <a:pt x="0" y="136"/>
                  </a:lnTo>
                  <a:lnTo>
                    <a:pt x="89" y="136"/>
                  </a:lnTo>
                  <a:lnTo>
                    <a:pt x="112" y="110"/>
                  </a:lnTo>
                  <a:lnTo>
                    <a:pt x="112" y="84"/>
                  </a:lnTo>
                  <a:lnTo>
                    <a:pt x="104" y="92"/>
                  </a:lnTo>
                  <a:lnTo>
                    <a:pt x="104"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50000"/>
                    <a:lumOff val="50000"/>
                  </a:schemeClr>
                </a:solidFill>
              </a:endParaRPr>
            </a:p>
          </p:txBody>
        </p:sp>
        <p:sp>
          <p:nvSpPr>
            <p:cNvPr id="48" name="Rectangle 117"/>
            <p:cNvSpPr>
              <a:spLocks noChangeArrowheads="1"/>
            </p:cNvSpPr>
            <p:nvPr/>
          </p:nvSpPr>
          <p:spPr bwMode="auto">
            <a:xfrm>
              <a:off x="7589930" y="4421713"/>
              <a:ext cx="109814" cy="1747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tx1">
                    <a:lumMod val="50000"/>
                    <a:lumOff val="50000"/>
                  </a:schemeClr>
                </a:solidFill>
              </a:endParaRPr>
            </a:p>
          </p:txBody>
        </p:sp>
        <p:sp>
          <p:nvSpPr>
            <p:cNvPr id="49" name="Rectangle 118"/>
            <p:cNvSpPr>
              <a:spLocks noChangeArrowheads="1"/>
            </p:cNvSpPr>
            <p:nvPr/>
          </p:nvSpPr>
          <p:spPr bwMode="auto">
            <a:xfrm>
              <a:off x="7589930" y="4461645"/>
              <a:ext cx="109814" cy="1747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tx1">
                    <a:lumMod val="50000"/>
                    <a:lumOff val="50000"/>
                  </a:schemeClr>
                </a:solidFill>
              </a:endParaRPr>
            </a:p>
          </p:txBody>
        </p:sp>
        <p:sp>
          <p:nvSpPr>
            <p:cNvPr id="50" name="Rectangle 119"/>
            <p:cNvSpPr>
              <a:spLocks noChangeArrowheads="1"/>
            </p:cNvSpPr>
            <p:nvPr/>
          </p:nvSpPr>
          <p:spPr bwMode="auto">
            <a:xfrm>
              <a:off x="7589930" y="4506569"/>
              <a:ext cx="109814" cy="14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tx1">
                    <a:lumMod val="50000"/>
                    <a:lumOff val="50000"/>
                  </a:schemeClr>
                </a:solidFill>
              </a:endParaRPr>
            </a:p>
          </p:txBody>
        </p:sp>
        <p:sp>
          <p:nvSpPr>
            <p:cNvPr id="51" name="Rectangle 120"/>
            <p:cNvSpPr>
              <a:spLocks noChangeArrowheads="1"/>
            </p:cNvSpPr>
            <p:nvPr/>
          </p:nvSpPr>
          <p:spPr bwMode="auto">
            <a:xfrm>
              <a:off x="7589930" y="4548998"/>
              <a:ext cx="109814" cy="1747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tx1">
                    <a:lumMod val="50000"/>
                    <a:lumOff val="50000"/>
                  </a:schemeClr>
                </a:solidFill>
              </a:endParaRPr>
            </a:p>
          </p:txBody>
        </p:sp>
      </p:grpSp>
      <p:sp>
        <p:nvSpPr>
          <p:cNvPr id="60" name="TextBox 127"/>
          <p:cNvSpPr txBox="1"/>
          <p:nvPr/>
        </p:nvSpPr>
        <p:spPr>
          <a:xfrm>
            <a:off x="4017645" y="1035685"/>
            <a:ext cx="1577340" cy="753745"/>
          </a:xfrm>
          <a:prstGeom prst="rect">
            <a:avLst/>
          </a:prstGeom>
          <a:noFill/>
        </p:spPr>
        <p:txBody>
          <a:bodyPr wrap="square" lIns="0" tIns="0" rIns="0" bIns="0" rtlCol="0">
            <a:spAutoFit/>
          </a:bodyPr>
          <a:lstStyle/>
          <a:p>
            <a:pPr lvl="0" algn="r">
              <a:spcBef>
                <a:spcPts val="600"/>
              </a:spcBef>
            </a:pPr>
            <a:r>
              <a:rPr lang="zh-CN" altLang="en-US" sz="2400" b="1" kern="0" noProof="1">
                <a:solidFill>
                  <a:srgbClr val="0E5A8B"/>
                </a:solidFill>
                <a:ea typeface="微软雅黑" panose="020B0503020204020204" pitchFamily="34" charset="-122"/>
              </a:rPr>
              <a:t>智能设备</a:t>
            </a:r>
            <a:endParaRPr lang="en-US" altLang="zh-CN" sz="2400" b="1" kern="0" noProof="1">
              <a:solidFill>
                <a:srgbClr val="0E5A8B"/>
              </a:solidFill>
              <a:ea typeface="微软雅黑" panose="020B0503020204020204" pitchFamily="34" charset="-122"/>
            </a:endParaRPr>
          </a:p>
          <a:p>
            <a:pPr lvl="0" algn="r">
              <a:spcBef>
                <a:spcPts val="600"/>
              </a:spcBef>
            </a:pPr>
            <a:r>
              <a:rPr lang="zh-CN" altLang="en-US" sz="2000" kern="0" noProof="1">
                <a:solidFill>
                  <a:srgbClr val="0E5A8B"/>
                </a:solidFill>
                <a:ea typeface="微软雅黑" panose="020B0503020204020204" pitchFamily="34" charset="-122"/>
              </a:rPr>
              <a:t>语音交互</a:t>
            </a:r>
            <a:r>
              <a:rPr lang="en-US" altLang="zh-CN" sz="2000" kern="0" noProof="1">
                <a:solidFill>
                  <a:srgbClr val="0E5A8B"/>
                </a:solidFill>
                <a:ea typeface="微软雅黑" panose="020B0503020204020204" pitchFamily="34" charset="-122"/>
              </a:rPr>
              <a:t>...</a:t>
            </a:r>
          </a:p>
        </p:txBody>
      </p:sp>
      <p:sp>
        <p:nvSpPr>
          <p:cNvPr id="15" name="TextBox 127"/>
          <p:cNvSpPr txBox="1"/>
          <p:nvPr/>
        </p:nvSpPr>
        <p:spPr>
          <a:xfrm>
            <a:off x="8401685" y="3167380"/>
            <a:ext cx="1577340" cy="815340"/>
          </a:xfrm>
          <a:prstGeom prst="rect">
            <a:avLst/>
          </a:prstGeom>
          <a:noFill/>
        </p:spPr>
        <p:txBody>
          <a:bodyPr wrap="square" lIns="0" tIns="0" rIns="0" bIns="0" rtlCol="0">
            <a:spAutoFit/>
          </a:bodyPr>
          <a:lstStyle/>
          <a:p>
            <a:pPr lvl="0" algn="r">
              <a:spcBef>
                <a:spcPts val="600"/>
              </a:spcBef>
            </a:pPr>
            <a:r>
              <a:rPr lang="zh-CN" altLang="en-US" sz="2400" b="1" kern="0" noProof="1">
                <a:solidFill>
                  <a:srgbClr val="0E5A8B"/>
                </a:solidFill>
                <a:ea typeface="微软雅黑" panose="020B0503020204020204" pitchFamily="34" charset="-122"/>
              </a:rPr>
              <a:t>搜索引擎</a:t>
            </a:r>
            <a:endParaRPr lang="en-US" altLang="zh-CN" sz="2400" b="1" kern="0" noProof="1">
              <a:solidFill>
                <a:srgbClr val="0E5A8B"/>
              </a:solidFill>
              <a:ea typeface="微软雅黑" panose="020B0503020204020204" pitchFamily="34" charset="-122"/>
            </a:endParaRPr>
          </a:p>
          <a:p>
            <a:pPr lvl="0" algn="r">
              <a:spcBef>
                <a:spcPts val="600"/>
              </a:spcBef>
              <a:buClrTx/>
              <a:buSzTx/>
              <a:buFontTx/>
            </a:pPr>
            <a:r>
              <a:rPr lang="zh-CN" altLang="en-US" sz="2400" b="1" kern="0" noProof="1">
                <a:solidFill>
                  <a:srgbClr val="0E5A8B"/>
                </a:solidFill>
                <a:ea typeface="微软雅黑" panose="020B0503020204020204" pitchFamily="34" charset="-122"/>
              </a:rPr>
              <a:t>语言翻译</a:t>
            </a:r>
          </a:p>
        </p:txBody>
      </p:sp>
      <p:sp>
        <p:nvSpPr>
          <p:cNvPr id="17" name="TextBox 127"/>
          <p:cNvSpPr txBox="1"/>
          <p:nvPr/>
        </p:nvSpPr>
        <p:spPr>
          <a:xfrm>
            <a:off x="1005840" y="3775710"/>
            <a:ext cx="1577340" cy="815340"/>
          </a:xfrm>
          <a:prstGeom prst="rect">
            <a:avLst/>
          </a:prstGeom>
          <a:noFill/>
        </p:spPr>
        <p:txBody>
          <a:bodyPr wrap="square" lIns="0" tIns="0" rIns="0" bIns="0" rtlCol="0">
            <a:spAutoFit/>
          </a:bodyPr>
          <a:lstStyle/>
          <a:p>
            <a:pPr lvl="0" algn="r">
              <a:spcBef>
                <a:spcPts val="600"/>
              </a:spcBef>
            </a:pPr>
            <a:r>
              <a:rPr lang="zh-CN" altLang="en-US" sz="2400" b="1" kern="0" noProof="1">
                <a:solidFill>
                  <a:srgbClr val="0E5A8B"/>
                </a:solidFill>
                <a:ea typeface="微软雅黑" panose="020B0503020204020204" pitchFamily="34" charset="-122"/>
              </a:rPr>
              <a:t>推荐系统</a:t>
            </a:r>
            <a:endParaRPr lang="en-US" altLang="zh-CN" sz="2400" b="1" kern="0" noProof="1">
              <a:solidFill>
                <a:srgbClr val="0E5A8B"/>
              </a:solidFill>
              <a:ea typeface="微软雅黑" panose="020B0503020204020204" pitchFamily="34" charset="-122"/>
            </a:endParaRPr>
          </a:p>
          <a:p>
            <a:pPr lvl="0" algn="r">
              <a:spcBef>
                <a:spcPts val="600"/>
              </a:spcBef>
              <a:buClrTx/>
              <a:buSzTx/>
              <a:buFontTx/>
            </a:pPr>
            <a:r>
              <a:rPr lang="zh-CN" altLang="en-US" sz="2400" b="1" kern="0" noProof="1">
                <a:solidFill>
                  <a:srgbClr val="0E5A8B"/>
                </a:solidFill>
                <a:ea typeface="微软雅黑" panose="020B0503020204020204" pitchFamily="34" charset="-122"/>
              </a:rPr>
              <a:t>智能客服</a:t>
            </a:r>
          </a:p>
        </p:txBody>
      </p:sp>
      <p:sp>
        <p:nvSpPr>
          <p:cNvPr id="16" name="TextBox 127"/>
          <p:cNvSpPr txBox="1"/>
          <p:nvPr/>
        </p:nvSpPr>
        <p:spPr>
          <a:xfrm>
            <a:off x="5059045" y="4899660"/>
            <a:ext cx="1068070" cy="492125"/>
          </a:xfrm>
          <a:prstGeom prst="rect">
            <a:avLst/>
          </a:prstGeom>
          <a:noFill/>
        </p:spPr>
        <p:txBody>
          <a:bodyPr wrap="square" lIns="0" tIns="0" rIns="0" bIns="0" rtlCol="0">
            <a:spAutoFit/>
          </a:bodyPr>
          <a:lstStyle/>
          <a:p>
            <a:pPr lvl="0" algn="r">
              <a:spcBef>
                <a:spcPts val="600"/>
              </a:spcBef>
            </a:pPr>
            <a:r>
              <a:rPr lang="en-US" sz="3200" b="1" kern="0" noProof="1">
                <a:solidFill>
                  <a:srgbClr val="0E5A8B"/>
                </a:solidFill>
                <a:latin typeface="微软雅黑" panose="020B0503020204020204" pitchFamily="34" charset="-122"/>
                <a:ea typeface="微软雅黑" panose="020B0503020204020204" pitchFamily="34" charset="-122"/>
              </a:rPr>
              <a:t>......</a:t>
            </a:r>
          </a:p>
        </p:txBody>
      </p:sp>
      <p:sp>
        <p:nvSpPr>
          <p:cNvPr id="18" name="文本框 17"/>
          <p:cNvSpPr txBox="1"/>
          <p:nvPr/>
        </p:nvSpPr>
        <p:spPr>
          <a:xfrm>
            <a:off x="601345" y="5505450"/>
            <a:ext cx="10736580" cy="768350"/>
          </a:xfrm>
          <a:prstGeom prst="rect">
            <a:avLst/>
          </a:prstGeom>
          <a:noFill/>
        </p:spPr>
        <p:txBody>
          <a:bodyPr wrap="square" rtlCol="0" anchor="t">
            <a:spAutoFit/>
          </a:bodyPr>
          <a:lstStyle/>
          <a:p>
            <a:pPr algn="l"/>
            <a:r>
              <a:rPr lang="en-US" altLang="zh-CN" sz="2400" b="1"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                           </a:t>
            </a:r>
            <a:r>
              <a:rPr lang="zh-CN" altLang="en-US" sz="2400" b="1" u="sng"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自然语言处理</a:t>
            </a:r>
            <a:r>
              <a:rPr lang="zh-CN" altLang="en-US" sz="2400" b="1"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：计算机理解并处理人类的语言</a:t>
            </a:r>
            <a:endParaRPr lang="zh-CN" altLang="en-US" sz="2400" b="1" u="sng"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endParaRPr>
          </a:p>
          <a:p>
            <a:pPr algn="l"/>
            <a:r>
              <a:rPr lang="zh-CN" altLang="en-US" b="1"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（Natural Language Processing</a:t>
            </a:r>
            <a:r>
              <a:rPr lang="en-US" altLang="zh-CN" b="1"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-NLP</a:t>
            </a:r>
            <a:r>
              <a:rPr lang="zh-CN" altLang="en-US" b="1"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a:t>
            </a:r>
            <a:r>
              <a:rPr lang="en-US" altLang="zh-CN" sz="2000" b="1"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           -</a:t>
            </a:r>
            <a:r>
              <a:rPr lang="zh-CN" altLang="en-US" sz="2000" b="1"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实现人与计算机之间使用自然语言的有效通信</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30</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自然语言与编程语言的对比</a:t>
            </a:r>
          </a:p>
        </p:txBody>
      </p:sp>
      <p:sp>
        <p:nvSpPr>
          <p:cNvPr id="5" name="Content Placeholder 2">
            <a:extLst>
              <a:ext uri="{FF2B5EF4-FFF2-40B4-BE49-F238E27FC236}">
                <a16:creationId xmlns:a16="http://schemas.microsoft.com/office/drawing/2014/main" id="{35BEEFFB-C80B-46EB-9326-27C814A81B2A}"/>
              </a:ext>
            </a:extLst>
          </p:cNvPr>
          <p:cNvSpPr>
            <a:spLocks noGrp="1"/>
          </p:cNvSpPr>
          <p:nvPr/>
        </p:nvSpPr>
        <p:spPr>
          <a:xfrm>
            <a:off x="1154430" y="1860550"/>
            <a:ext cx="4084955" cy="43516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容错性</a:t>
            </a:r>
            <a:endParaRPr lang="en-US" altLang="zh-CN"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形近、音近</a:t>
            </a:r>
          </a:p>
          <a:p>
            <a:pPr lvl="1" algn="l">
              <a:lnSpc>
                <a:spcPct val="150000"/>
              </a:lnSpc>
              <a:buClrTx/>
              <a:buSzTx/>
            </a:pPr>
            <a:r>
              <a:rPr lang="zh-CN" altLang="en-US"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多</a:t>
            </a:r>
            <a:r>
              <a:rPr lang="en-US" altLang="zh-CN"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少字、乱序</a:t>
            </a:r>
            <a:endParaRPr lang="zh-CN" altLang="en-US" sz="2665"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endParaRPr>
          </a:p>
          <a:p>
            <a:pPr marL="228600" lvl="1" algn="l">
              <a:lnSpc>
                <a:spcPct val="150000"/>
              </a:lnSpc>
              <a:spcBef>
                <a:spcPts val="1000"/>
              </a:spcBef>
              <a:buClrTx/>
              <a:buSzTx/>
            </a:pPr>
            <a:r>
              <a:rPr lang="zh-CN" altLang="en-US" sz="2800"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易变性</a:t>
            </a:r>
          </a:p>
          <a:p>
            <a:pPr lvl="1" algn="l">
              <a:lnSpc>
                <a:spcPct val="150000"/>
              </a:lnSpc>
              <a:spcBef>
                <a:spcPts val="500"/>
              </a:spcBef>
              <a:buClrTx/>
              <a:buSzTx/>
            </a:pPr>
            <a:r>
              <a:rPr lang="en-US" altLang="zh-CN" sz="2400"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rPr>
              <a:t>C++98-&gt;</a:t>
            </a:r>
            <a:r>
              <a:rPr lang="en-US" altLang="zh-CN" sz="2400"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sym typeface="+mn-ea"/>
              </a:rPr>
              <a:t>C++03-&gt;</a:t>
            </a:r>
          </a:p>
          <a:p>
            <a:pPr marL="457200" lvl="1" indent="0" algn="l">
              <a:lnSpc>
                <a:spcPct val="150000"/>
              </a:lnSpc>
              <a:spcBef>
                <a:spcPts val="500"/>
              </a:spcBef>
              <a:buClrTx/>
              <a:buSzTx/>
              <a:buNone/>
            </a:pPr>
            <a:r>
              <a:rPr lang="en-US" altLang="zh-CN"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sym typeface="+mn-ea"/>
              </a:rPr>
              <a:t>   C++11-&gt;C++14</a:t>
            </a:r>
            <a:endParaRPr lang="en-US" altLang="zh-CN" sz="2400" b="1" dirty="0">
              <a:solidFill>
                <a:srgbClr val="0070C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Content Placeholder 2">
            <a:extLst>
              <a:ext uri="{FF2B5EF4-FFF2-40B4-BE49-F238E27FC236}">
                <a16:creationId xmlns:a16="http://schemas.microsoft.com/office/drawing/2014/main" id="{4ABAAEA6-E95C-4595-A695-89CCBE4E285A}"/>
              </a:ext>
            </a:extLst>
          </p:cNvPr>
          <p:cNvSpPr>
            <a:spLocks noGrp="1"/>
          </p:cNvSpPr>
          <p:nvPr/>
        </p:nvSpPr>
        <p:spPr>
          <a:xfrm>
            <a:off x="5914390" y="1911350"/>
            <a:ext cx="4997450" cy="408114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algn="l">
              <a:lnSpc>
                <a:spcPct val="150000"/>
              </a:lnSpc>
              <a:spcBef>
                <a:spcPts val="1000"/>
              </a:spcBef>
              <a:buClrTx/>
              <a:buSzTx/>
            </a:pPr>
            <a:r>
              <a:rPr lang="zh-CN" altLang="en-US" sz="28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简略性</a:t>
            </a:r>
          </a:p>
          <a:p>
            <a:pPr lvl="1" algn="l">
              <a:lnSpc>
                <a:spcPct val="150000"/>
              </a:lnSpc>
              <a:buClrTx/>
              <a:buSzTx/>
            </a:pPr>
            <a:r>
              <a:rPr lang="zh-CN" altLang="en-US" sz="2665"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背景知识</a:t>
            </a:r>
          </a:p>
          <a:p>
            <a:pPr lvl="2">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老地方见</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基本常识</a:t>
            </a: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（common sense）</a:t>
            </a:r>
            <a:endParaRPr lang="en-US" altLang="zh-CN"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gn="l">
              <a:lnSpc>
                <a:spcPct val="150000"/>
              </a:lnSpc>
              <a:buClrTx/>
              <a:buSzTx/>
            </a:pP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简称</a:t>
            </a:r>
            <a:endParaRPr lang="zh-CN" altLang="en-US" sz="2665"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2">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工行</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2">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地税局</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34744462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31</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自然语言处理的层次</a:t>
            </a:r>
          </a:p>
        </p:txBody>
      </p:sp>
      <p:pic>
        <p:nvPicPr>
          <p:cNvPr id="7" name="Picture">
            <a:extLst>
              <a:ext uri="{FF2B5EF4-FFF2-40B4-BE49-F238E27FC236}">
                <a16:creationId xmlns:a16="http://schemas.microsoft.com/office/drawing/2014/main" id="{059056E2-76B9-4E5F-A739-20C431253EB4}"/>
              </a:ext>
            </a:extLst>
          </p:cNvPr>
          <p:cNvPicPr>
            <a:picLocks noChangeAspect="1"/>
          </p:cNvPicPr>
          <p:nvPr/>
        </p:nvPicPr>
        <p:blipFill>
          <a:blip r:embed="rId3"/>
          <a:stretch>
            <a:fillRect/>
          </a:stretch>
        </p:blipFill>
        <p:spPr bwMode="auto">
          <a:xfrm>
            <a:off x="5881370" y="1497330"/>
            <a:ext cx="4840605" cy="5085080"/>
          </a:xfrm>
          <a:prstGeom prst="rect">
            <a:avLst/>
          </a:prstGeom>
          <a:noFill/>
          <a:ln w="9525">
            <a:noFill/>
          </a:ln>
          <a:effectLst>
            <a:outerShdw blurRad="50800" dist="50800" dir="5400000" algn="ctr" rotWithShape="0">
              <a:srgbClr val="000000">
                <a:alpha val="0"/>
              </a:srgbClr>
            </a:outerShdw>
          </a:effectLst>
        </p:spPr>
      </p:pic>
      <p:sp>
        <p:nvSpPr>
          <p:cNvPr id="8" name="Content Placeholder 2">
            <a:extLst>
              <a:ext uri="{FF2B5EF4-FFF2-40B4-BE49-F238E27FC236}">
                <a16:creationId xmlns:a16="http://schemas.microsoft.com/office/drawing/2014/main" id="{3281875F-A1C8-48B1-A21E-BD8B00647AB3}"/>
              </a:ext>
            </a:extLst>
          </p:cNvPr>
          <p:cNvSpPr>
            <a:spLocks noGrp="1"/>
          </p:cNvSpPr>
          <p:nvPr/>
        </p:nvSpPr>
        <p:spPr>
          <a:xfrm>
            <a:off x="982345" y="1899920"/>
            <a:ext cx="3509645" cy="4081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rPr>
              <a:t>输入层</a:t>
            </a:r>
            <a:endParaRPr lang="en-US" altLang="zh-CN"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endParaRPr>
          </a:p>
          <a:p>
            <a:pPr lvl="1">
              <a:lnSpc>
                <a:spcPct val="150000"/>
              </a:lnSpc>
            </a:pPr>
            <a:r>
              <a:rPr lang="zh-CN" altLang="en-US"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rPr>
              <a:t>语音</a:t>
            </a:r>
            <a:endParaRPr lang="en-US" altLang="zh-CN"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endParaRPr>
          </a:p>
          <a:p>
            <a:pPr lvl="2">
              <a:lnSpc>
                <a:spcPct val="150000"/>
              </a:lnSpc>
            </a:pPr>
            <a:r>
              <a:rPr lang="zh-CN" altLang="en-US"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rPr>
              <a:t>语音识别</a:t>
            </a:r>
            <a:endParaRPr lang="en-US" altLang="zh-CN"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endParaRPr>
          </a:p>
          <a:p>
            <a:pPr lvl="1">
              <a:lnSpc>
                <a:spcPct val="150000"/>
              </a:lnSpc>
            </a:pPr>
            <a:r>
              <a:rPr lang="zh-CN" altLang="en-US"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rPr>
              <a:t>图像</a:t>
            </a:r>
            <a:endParaRPr lang="en-US" altLang="zh-CN"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endParaRPr>
          </a:p>
          <a:p>
            <a:pPr lvl="2">
              <a:lnSpc>
                <a:spcPct val="150000"/>
              </a:lnSpc>
            </a:pPr>
            <a:r>
              <a:rPr lang="zh-CN" altLang="en-US"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rPr>
              <a:t>光学字符识别</a:t>
            </a:r>
            <a:endParaRPr lang="en-US" altLang="zh-CN"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endParaRPr>
          </a:p>
          <a:p>
            <a:pPr lvl="1">
              <a:lnSpc>
                <a:spcPct val="150000"/>
              </a:lnSpc>
            </a:pPr>
            <a:r>
              <a:rPr lang="zh-CN" altLang="en-US"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rPr>
              <a:t>文本</a:t>
            </a:r>
            <a:endParaRPr lang="en-US" altLang="zh-CN" b="1" dirty="0">
              <a:solidFill>
                <a:srgbClr val="0D38F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24338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32</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自然语言处理的层次</a:t>
            </a:r>
          </a:p>
        </p:txBody>
      </p:sp>
      <p:pic>
        <p:nvPicPr>
          <p:cNvPr id="7" name="Picture">
            <a:extLst>
              <a:ext uri="{FF2B5EF4-FFF2-40B4-BE49-F238E27FC236}">
                <a16:creationId xmlns:a16="http://schemas.microsoft.com/office/drawing/2014/main" id="{059056E2-76B9-4E5F-A739-20C431253EB4}"/>
              </a:ext>
            </a:extLst>
          </p:cNvPr>
          <p:cNvPicPr>
            <a:picLocks noChangeAspect="1"/>
          </p:cNvPicPr>
          <p:nvPr/>
        </p:nvPicPr>
        <p:blipFill>
          <a:blip r:embed="rId3"/>
          <a:stretch>
            <a:fillRect/>
          </a:stretch>
        </p:blipFill>
        <p:spPr bwMode="auto">
          <a:xfrm>
            <a:off x="5881370" y="1497330"/>
            <a:ext cx="4840605" cy="5085080"/>
          </a:xfrm>
          <a:prstGeom prst="rect">
            <a:avLst/>
          </a:prstGeom>
          <a:noFill/>
          <a:ln w="9525">
            <a:noFill/>
          </a:ln>
          <a:effectLst>
            <a:outerShdw blurRad="50800" dist="50800" dir="5400000" algn="ctr" rotWithShape="0">
              <a:srgbClr val="000000">
                <a:alpha val="0"/>
              </a:srgbClr>
            </a:outerShdw>
          </a:effectLst>
        </p:spPr>
      </p:pic>
      <p:sp>
        <p:nvSpPr>
          <p:cNvPr id="9" name="Content Placeholder 2">
            <a:extLst>
              <a:ext uri="{FF2B5EF4-FFF2-40B4-BE49-F238E27FC236}">
                <a16:creationId xmlns:a16="http://schemas.microsoft.com/office/drawing/2014/main" id="{2BA7B138-E6C7-46AC-9238-B254ED717105}"/>
              </a:ext>
            </a:extLst>
          </p:cNvPr>
          <p:cNvSpPr>
            <a:spLocks noGrp="1"/>
          </p:cNvSpPr>
          <p:nvPr/>
        </p:nvSpPr>
        <p:spPr>
          <a:xfrm>
            <a:off x="866775" y="1372235"/>
            <a:ext cx="4889500" cy="52101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rPr>
              <a:t>词法分析</a:t>
            </a:r>
            <a:r>
              <a:rPr lang="en-US" altLang="zh-CN"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rPr>
              <a:t>基础</a:t>
            </a:r>
            <a:endParaRPr lang="en-US" altLang="zh-CN"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endParaRPr>
          </a:p>
          <a:p>
            <a:pPr lvl="1">
              <a:lnSpc>
                <a:spcPct val="150000"/>
              </a:lnSpc>
            </a:pPr>
            <a:r>
              <a:rPr lang="zh-CN" altLang="en-US"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rPr>
              <a:t>中文分词</a:t>
            </a:r>
            <a:endParaRPr lang="en-US" altLang="zh-CN"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endParaRPr>
          </a:p>
          <a:p>
            <a:pPr lvl="1">
              <a:lnSpc>
                <a:spcPct val="150000"/>
              </a:lnSpc>
            </a:pPr>
            <a:r>
              <a:rPr lang="zh-CN" altLang="en-US"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rPr>
              <a:t>词性标注</a:t>
            </a:r>
            <a:endParaRPr lang="en-US" altLang="zh-CN"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endParaRPr>
          </a:p>
          <a:p>
            <a:pPr lvl="1">
              <a:lnSpc>
                <a:spcPct val="150000"/>
              </a:lnSpc>
            </a:pPr>
            <a:r>
              <a:rPr lang="zh-CN" altLang="en-US"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rPr>
              <a:t>命名实体识别</a:t>
            </a:r>
            <a:endParaRPr lang="en-US" altLang="zh-CN"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r>
              <a:rPr lang="zh-CN" altLang="en-US"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rPr>
              <a:t>信息抽取</a:t>
            </a:r>
            <a:endParaRPr lang="en-US" altLang="zh-CN" b="1" dirty="0">
              <a:solidFill>
                <a:srgbClr val="0E5A8B"/>
              </a:solidFill>
              <a:latin typeface="微软雅黑" panose="020B0503020204020204" pitchFamily="34" charset="-122"/>
              <a:ea typeface="微软雅黑" panose="020B0503020204020204" pitchFamily="34" charset="-122"/>
              <a:cs typeface="Times New Roman" panose="02020603050405020304" pitchFamily="18" charset="0"/>
            </a:endParaRPr>
          </a:p>
          <a:p>
            <a:pPr lvl="1">
              <a:lnSpc>
                <a:spcPct val="150000"/>
              </a:lnSpc>
            </a:pPr>
            <a:r>
              <a:rPr lang="zh-CN" altLang="en-US" b="1" dirty="0">
                <a:solidFill>
                  <a:srgbClr val="0E5A8B"/>
                </a:solidFill>
                <a:latin typeface="微软雅黑" panose="020B0503020204020204" pitchFamily="34" charset="-122"/>
                <a:ea typeface="微软雅黑" panose="020B0503020204020204" pitchFamily="34" charset="-122"/>
              </a:rPr>
              <a:t>提取文本中部分有用的信息</a:t>
            </a:r>
            <a:endParaRPr lang="en-US" altLang="zh-CN" b="1" dirty="0">
              <a:solidFill>
                <a:srgbClr val="0E5A8B"/>
              </a:solidFill>
              <a:latin typeface="微软雅黑" panose="020B0503020204020204" pitchFamily="34" charset="-122"/>
              <a:ea typeface="微软雅黑" panose="020B0503020204020204" pitchFamily="34" charset="-122"/>
            </a:endParaRPr>
          </a:p>
          <a:p>
            <a:pPr lvl="2">
              <a:lnSpc>
                <a:spcPct val="150000"/>
              </a:lnSpc>
            </a:pPr>
            <a:r>
              <a:rPr lang="zh-CN" altLang="en-US" b="1" dirty="0">
                <a:solidFill>
                  <a:srgbClr val="0E5A8B"/>
                </a:solidFill>
                <a:latin typeface="微软雅黑" panose="020B0503020204020204" pitchFamily="34" charset="-122"/>
                <a:ea typeface="微软雅黑" panose="020B0503020204020204" pitchFamily="34" charset="-122"/>
              </a:rPr>
              <a:t>关键词、实体抽取、关系抽取</a:t>
            </a:r>
            <a:endParaRPr lang="en-US" altLang="zh-CN" b="1" dirty="0">
              <a:solidFill>
                <a:srgbClr val="0E5A8B"/>
              </a:solidFill>
              <a:latin typeface="微软雅黑" panose="020B0503020204020204" pitchFamily="34" charset="-122"/>
              <a:ea typeface="微软雅黑" panose="020B0503020204020204" pitchFamily="34" charset="-122"/>
            </a:endParaRPr>
          </a:p>
          <a:p>
            <a:pPr lvl="1">
              <a:lnSpc>
                <a:spcPct val="150000"/>
              </a:lnSpc>
            </a:pPr>
            <a:r>
              <a:rPr lang="zh-CN" altLang="en-US" b="1" dirty="0">
                <a:solidFill>
                  <a:srgbClr val="0E5A8B"/>
                </a:solidFill>
                <a:latin typeface="微软雅黑" panose="020B0503020204020204" pitchFamily="34" charset="-122"/>
                <a:ea typeface="微软雅黑" panose="020B0503020204020204" pitchFamily="34" charset="-122"/>
              </a:rPr>
              <a:t>发生在词法分析的基础上</a:t>
            </a:r>
            <a:endParaRPr lang="en-US" altLang="zh-CN" b="1" dirty="0">
              <a:solidFill>
                <a:srgbClr val="0E5A8B"/>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81544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33</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自然语言处理的层次</a:t>
            </a:r>
          </a:p>
        </p:txBody>
      </p:sp>
      <p:pic>
        <p:nvPicPr>
          <p:cNvPr id="7" name="Picture">
            <a:extLst>
              <a:ext uri="{FF2B5EF4-FFF2-40B4-BE49-F238E27FC236}">
                <a16:creationId xmlns:a16="http://schemas.microsoft.com/office/drawing/2014/main" id="{059056E2-76B9-4E5F-A739-20C431253EB4}"/>
              </a:ext>
            </a:extLst>
          </p:cNvPr>
          <p:cNvPicPr>
            <a:picLocks noChangeAspect="1"/>
          </p:cNvPicPr>
          <p:nvPr/>
        </p:nvPicPr>
        <p:blipFill>
          <a:blip r:embed="rId3"/>
          <a:stretch>
            <a:fillRect/>
          </a:stretch>
        </p:blipFill>
        <p:spPr bwMode="auto">
          <a:xfrm>
            <a:off x="5881370" y="1497330"/>
            <a:ext cx="4840605" cy="5085080"/>
          </a:xfrm>
          <a:prstGeom prst="rect">
            <a:avLst/>
          </a:prstGeom>
          <a:noFill/>
          <a:ln w="9525">
            <a:noFill/>
          </a:ln>
          <a:effectLst>
            <a:outerShdw blurRad="50800" dist="50800" dir="5400000" algn="ctr" rotWithShape="0">
              <a:srgbClr val="000000">
                <a:alpha val="0"/>
              </a:srgbClr>
            </a:outerShdw>
          </a:effectLst>
        </p:spPr>
      </p:pic>
      <p:sp>
        <p:nvSpPr>
          <p:cNvPr id="8" name="Content Placeholder 2">
            <a:extLst>
              <a:ext uri="{FF2B5EF4-FFF2-40B4-BE49-F238E27FC236}">
                <a16:creationId xmlns:a16="http://schemas.microsoft.com/office/drawing/2014/main" id="{614CAFD2-D6E7-4098-BCE5-A7602379A81F}"/>
              </a:ext>
            </a:extLst>
          </p:cNvPr>
          <p:cNvSpPr>
            <a:spLocks noGrp="1"/>
          </p:cNvSpPr>
          <p:nvPr/>
        </p:nvSpPr>
        <p:spPr>
          <a:xfrm>
            <a:off x="838200" y="1825625"/>
            <a:ext cx="4516755" cy="4081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文档层</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文本分类</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2">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正常邮件</a:t>
            </a:r>
            <a:r>
              <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垃圾邮件</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2">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褒义</a:t>
            </a:r>
            <a:r>
              <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贬义</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文本聚类</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2">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相似文档归档</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2">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搜索结果中的类似结果</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4356937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34</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自然语言处理的层次</a:t>
            </a:r>
          </a:p>
        </p:txBody>
      </p:sp>
      <p:pic>
        <p:nvPicPr>
          <p:cNvPr id="7" name="Picture">
            <a:extLst>
              <a:ext uri="{FF2B5EF4-FFF2-40B4-BE49-F238E27FC236}">
                <a16:creationId xmlns:a16="http://schemas.microsoft.com/office/drawing/2014/main" id="{059056E2-76B9-4E5F-A739-20C431253EB4}"/>
              </a:ext>
            </a:extLst>
          </p:cNvPr>
          <p:cNvPicPr>
            <a:picLocks noChangeAspect="1"/>
          </p:cNvPicPr>
          <p:nvPr/>
        </p:nvPicPr>
        <p:blipFill>
          <a:blip r:embed="rId3"/>
          <a:stretch>
            <a:fillRect/>
          </a:stretch>
        </p:blipFill>
        <p:spPr bwMode="auto">
          <a:xfrm>
            <a:off x="7351395" y="1061083"/>
            <a:ext cx="4840605" cy="5085080"/>
          </a:xfrm>
          <a:prstGeom prst="rect">
            <a:avLst/>
          </a:prstGeom>
          <a:noFill/>
          <a:ln w="9525">
            <a:noFill/>
          </a:ln>
          <a:effectLst>
            <a:outerShdw blurRad="50800" dist="50800" dir="5400000" algn="ctr" rotWithShape="0">
              <a:srgbClr val="000000">
                <a:alpha val="0"/>
              </a:srgbClr>
            </a:outerShdw>
          </a:effectLst>
        </p:spPr>
      </p:pic>
      <p:sp>
        <p:nvSpPr>
          <p:cNvPr id="8" name="Content Placeholder 2">
            <a:extLst>
              <a:ext uri="{FF2B5EF4-FFF2-40B4-BE49-F238E27FC236}">
                <a16:creationId xmlns:a16="http://schemas.microsoft.com/office/drawing/2014/main" id="{D2AEF061-ECB1-4F74-A93C-CEEDC943D0CC}"/>
              </a:ext>
            </a:extLst>
          </p:cNvPr>
          <p:cNvSpPr>
            <a:spLocks noGrp="1"/>
          </p:cNvSpPr>
          <p:nvPr/>
        </p:nvSpPr>
        <p:spPr>
          <a:xfrm>
            <a:off x="838200" y="1825625"/>
            <a:ext cx="5110480" cy="21545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rPr>
              <a:t>句法分析</a:t>
            </a:r>
            <a:endParaRPr lang="en-US" altLang="zh-CN"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endParaRPr>
          </a:p>
          <a:p>
            <a:pPr lvl="1">
              <a:lnSpc>
                <a:spcPct val="150000"/>
              </a:lnSpc>
            </a:pPr>
            <a:r>
              <a:rPr lang="zh-CN" altLang="en-US" b="1" dirty="0">
                <a:solidFill>
                  <a:srgbClr val="0D38F1"/>
                </a:solidFill>
                <a:latin typeface="微软雅黑" panose="020B0503020204020204" pitchFamily="34" charset="-122"/>
                <a:ea typeface="微软雅黑" panose="020B0503020204020204" pitchFamily="34" charset="-122"/>
              </a:rPr>
              <a:t>分析词语间的关系</a:t>
            </a:r>
            <a:r>
              <a:rPr lang="en-US" altLang="zh-CN" b="1" dirty="0">
                <a:solidFill>
                  <a:srgbClr val="0D38F1"/>
                </a:solidFill>
                <a:latin typeface="微软雅黑" panose="020B0503020204020204" pitchFamily="34" charset="-122"/>
                <a:ea typeface="微软雅黑" panose="020B0503020204020204" pitchFamily="34" charset="-122"/>
              </a:rPr>
              <a:t>-</a:t>
            </a:r>
            <a:r>
              <a:rPr lang="zh-CN" altLang="en-US" b="1" dirty="0">
                <a:solidFill>
                  <a:srgbClr val="0D38F1"/>
                </a:solidFill>
                <a:latin typeface="微软雅黑" panose="020B0503020204020204" pitchFamily="34" charset="-122"/>
                <a:ea typeface="微软雅黑" panose="020B0503020204020204" pitchFamily="34" charset="-122"/>
              </a:rPr>
              <a:t>主谓宾结构</a:t>
            </a:r>
          </a:p>
          <a:p>
            <a:pPr lvl="1">
              <a:lnSpc>
                <a:spcPct val="150000"/>
              </a:lnSpc>
            </a:pPr>
            <a:r>
              <a:rPr lang="zh-CN" altLang="en-US" b="1" dirty="0">
                <a:solidFill>
                  <a:srgbClr val="0D38F1"/>
                </a:solidFill>
                <a:latin typeface="微软雅黑" panose="020B0503020204020204" pitchFamily="34" charset="-122"/>
                <a:ea typeface="微软雅黑" panose="020B0503020204020204" pitchFamily="34" charset="-122"/>
              </a:rPr>
              <a:t>问答系统、机器翻译</a:t>
            </a:r>
          </a:p>
        </p:txBody>
      </p:sp>
      <p:pic>
        <p:nvPicPr>
          <p:cNvPr id="10" name="Picture">
            <a:extLst>
              <a:ext uri="{FF2B5EF4-FFF2-40B4-BE49-F238E27FC236}">
                <a16:creationId xmlns:a16="http://schemas.microsoft.com/office/drawing/2014/main" id="{439B49E8-361C-4B80-8BE6-60028F81BD59}"/>
              </a:ext>
            </a:extLst>
          </p:cNvPr>
          <p:cNvPicPr/>
          <p:nvPr/>
        </p:nvPicPr>
        <p:blipFill>
          <a:blip r:embed="rId4"/>
          <a:stretch>
            <a:fillRect/>
          </a:stretch>
        </p:blipFill>
        <p:spPr bwMode="auto">
          <a:xfrm>
            <a:off x="177859" y="4504246"/>
            <a:ext cx="7002260" cy="1128339"/>
          </a:xfrm>
          <a:prstGeom prst="rect">
            <a:avLst/>
          </a:prstGeom>
          <a:noFill/>
          <a:ln w="9525">
            <a:noFill/>
          </a:ln>
        </p:spPr>
      </p:pic>
    </p:spTree>
    <p:extLst>
      <p:ext uri="{BB962C8B-B14F-4D97-AF65-F5344CB8AC3E}">
        <p14:creationId xmlns:p14="http://schemas.microsoft.com/office/powerpoint/2010/main" val="12096921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35</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自然语言处理的层次</a:t>
            </a:r>
          </a:p>
        </p:txBody>
      </p:sp>
      <p:sp>
        <p:nvSpPr>
          <p:cNvPr id="9" name="Content Placeholder 2">
            <a:extLst>
              <a:ext uri="{FF2B5EF4-FFF2-40B4-BE49-F238E27FC236}">
                <a16:creationId xmlns:a16="http://schemas.microsoft.com/office/drawing/2014/main" id="{99D4CEAA-BA71-43F7-BD48-2DFCB08B3B52}"/>
              </a:ext>
            </a:extLst>
          </p:cNvPr>
          <p:cNvSpPr>
            <a:spLocks noGrp="1"/>
          </p:cNvSpPr>
          <p:nvPr/>
        </p:nvSpPr>
        <p:spPr>
          <a:xfrm>
            <a:off x="838200" y="1825625"/>
            <a:ext cx="4334510" cy="4081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rPr>
              <a:t>语义分析与</a:t>
            </a:r>
            <a:r>
              <a:rPr lang="zh-CN" altLang="en-US" b="1" dirty="0">
                <a:solidFill>
                  <a:schemeClr val="accent6">
                    <a:lumMod val="75000"/>
                  </a:schemeClr>
                </a:solidFill>
                <a:latin typeface="微软雅黑" panose="020B0503020204020204" pitchFamily="34" charset="-122"/>
                <a:ea typeface="微软雅黑" panose="020B0503020204020204" pitchFamily="34" charset="-122"/>
              </a:rPr>
              <a:t>篇章分析</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lvl="1">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rPr>
              <a:t>词义消歧</a:t>
            </a:r>
            <a:endParaRPr lang="en-US" altLang="zh-CN" b="1" dirty="0">
              <a:solidFill>
                <a:schemeClr val="accent6">
                  <a:lumMod val="75000"/>
                </a:schemeClr>
              </a:solidFill>
              <a:latin typeface="微软雅黑" panose="020B0503020204020204" pitchFamily="34" charset="-122"/>
              <a:ea typeface="微软雅黑" panose="020B0503020204020204" pitchFamily="34" charset="-122"/>
            </a:endParaRPr>
          </a:p>
          <a:p>
            <a:pPr lvl="1">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rPr>
              <a:t>语义角色标注</a:t>
            </a:r>
            <a:endParaRPr lang="en-US" altLang="zh-CN" b="1" dirty="0">
              <a:solidFill>
                <a:schemeClr val="accent6">
                  <a:lumMod val="75000"/>
                </a:schemeClr>
              </a:solidFill>
              <a:latin typeface="微软雅黑" panose="020B0503020204020204" pitchFamily="34" charset="-122"/>
              <a:ea typeface="微软雅黑" panose="020B0503020204020204" pitchFamily="34" charset="-122"/>
            </a:endParaRPr>
          </a:p>
          <a:p>
            <a:pPr lvl="1">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rPr>
              <a:t>语义依存分析</a:t>
            </a:r>
            <a:endParaRPr lang="en-US" altLang="zh-CN" b="1" dirty="0">
              <a:solidFill>
                <a:schemeClr val="accent6">
                  <a:lumMod val="75000"/>
                </a:schemeClr>
              </a:solidFill>
              <a:latin typeface="微软雅黑" panose="020B0503020204020204" pitchFamily="34" charset="-122"/>
              <a:ea typeface="微软雅黑" panose="020B0503020204020204" pitchFamily="34" charset="-122"/>
            </a:endParaRPr>
          </a:p>
          <a:p>
            <a:pPr lvl="1">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rPr>
              <a:t>指代消解等</a:t>
            </a:r>
            <a:endParaRPr lang="en-US" altLang="zh-CN" b="1" dirty="0">
              <a:solidFill>
                <a:schemeClr val="accent6">
                  <a:lumMod val="75000"/>
                </a:schemeClr>
              </a:solidFill>
              <a:latin typeface="微软雅黑" panose="020B0503020204020204" pitchFamily="34" charset="-122"/>
              <a:ea typeface="微软雅黑" panose="020B0503020204020204" pitchFamily="34" charset="-122"/>
            </a:endParaRPr>
          </a:p>
          <a:p>
            <a:pPr lvl="1"/>
            <a:endParaRPr lang="en-US" altLang="zh-CN" b="1" dirty="0">
              <a:solidFill>
                <a:schemeClr val="accent6">
                  <a:lumMod val="75000"/>
                </a:schemeClr>
              </a:solidFill>
              <a:latin typeface="微软雅黑" panose="020B0503020204020204" pitchFamily="34" charset="-122"/>
              <a:ea typeface="微软雅黑" panose="020B0503020204020204" pitchFamily="34" charset="-122"/>
            </a:endParaRPr>
          </a:p>
        </p:txBody>
      </p:sp>
      <p:pic>
        <p:nvPicPr>
          <p:cNvPr id="10" name="Picture 4">
            <a:extLst>
              <a:ext uri="{FF2B5EF4-FFF2-40B4-BE49-F238E27FC236}">
                <a16:creationId xmlns:a16="http://schemas.microsoft.com/office/drawing/2014/main" id="{7E7AD6FF-39BA-45AF-9D69-2563C6F8808E}"/>
              </a:ext>
            </a:extLst>
          </p:cNvPr>
          <p:cNvPicPr>
            <a:picLocks noChangeAspect="1"/>
          </p:cNvPicPr>
          <p:nvPr/>
        </p:nvPicPr>
        <p:blipFill>
          <a:blip r:embed="rId3"/>
          <a:stretch>
            <a:fillRect/>
          </a:stretch>
        </p:blipFill>
        <p:spPr>
          <a:xfrm>
            <a:off x="4831320" y="2078158"/>
            <a:ext cx="6987844" cy="1325563"/>
          </a:xfrm>
          <a:prstGeom prst="rect">
            <a:avLst/>
          </a:prstGeom>
        </p:spPr>
      </p:pic>
      <p:pic>
        <p:nvPicPr>
          <p:cNvPr id="11" name="Picture 2">
            <a:extLst>
              <a:ext uri="{FF2B5EF4-FFF2-40B4-BE49-F238E27FC236}">
                <a16:creationId xmlns:a16="http://schemas.microsoft.com/office/drawing/2014/main" id="{DFDD7214-98E8-44D1-BF2D-97619CE79C26}"/>
              </a:ext>
            </a:extLst>
          </p:cNvPr>
          <p:cNvPicPr>
            <a:picLocks noChangeAspect="1"/>
          </p:cNvPicPr>
          <p:nvPr/>
        </p:nvPicPr>
        <p:blipFill>
          <a:blip r:embed="rId4"/>
          <a:stretch>
            <a:fillRect/>
          </a:stretch>
        </p:blipFill>
        <p:spPr>
          <a:xfrm>
            <a:off x="4955540" y="3767455"/>
            <a:ext cx="6391910" cy="1834515"/>
          </a:xfrm>
          <a:prstGeom prst="rect">
            <a:avLst/>
          </a:prstGeom>
        </p:spPr>
      </p:pic>
    </p:spTree>
    <p:extLst>
      <p:ext uri="{BB962C8B-B14F-4D97-AF65-F5344CB8AC3E}">
        <p14:creationId xmlns:p14="http://schemas.microsoft.com/office/powerpoint/2010/main" val="34071973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36</a:t>
            </a:fld>
            <a:endParaRPr lang="en-US" dirty="0">
              <a:solidFill>
                <a:prstClr val="black">
                  <a:lumMod val="75000"/>
                  <a:lumOff val="25000"/>
                </a:prstClr>
              </a:solidFill>
            </a:endParaRPr>
          </a:p>
        </p:txBody>
      </p:sp>
      <p:sp>
        <p:nvSpPr>
          <p:cNvPr id="3" name="标题 2"/>
          <p:cNvSpPr>
            <a:spLocks noGrp="1"/>
          </p:cNvSpPr>
          <p:nvPr>
            <p:ph type="title"/>
          </p:nvPr>
        </p:nvSpPr>
        <p:spPr/>
        <p:txBody>
          <a:bodyPr/>
          <a:lstStyle/>
          <a:p>
            <a:r>
              <a:rPr lang="zh-CN" altLang="en-US" dirty="0"/>
              <a:t>自然语言处理引论</a:t>
            </a:r>
          </a:p>
        </p:txBody>
      </p:sp>
      <p:sp>
        <p:nvSpPr>
          <p:cNvPr id="4" name="文本占位符 3"/>
          <p:cNvSpPr>
            <a:spLocks noGrp="1"/>
          </p:cNvSpPr>
          <p:nvPr>
            <p:ph type="body" sz="half" idx="2"/>
          </p:nvPr>
        </p:nvSpPr>
        <p:spPr/>
        <p:txBody>
          <a:bodyPr/>
          <a:lstStyle/>
          <a:p>
            <a:r>
              <a:rPr lang="zh-CN" altLang="en-US" dirty="0"/>
              <a:t>自然语言处理的层次</a:t>
            </a:r>
          </a:p>
        </p:txBody>
      </p:sp>
      <p:sp>
        <p:nvSpPr>
          <p:cNvPr id="9" name="Content Placeholder 2">
            <a:extLst>
              <a:ext uri="{FF2B5EF4-FFF2-40B4-BE49-F238E27FC236}">
                <a16:creationId xmlns:a16="http://schemas.microsoft.com/office/drawing/2014/main" id="{1267A217-99CA-446A-A0AE-D2E009BB1231}"/>
              </a:ext>
            </a:extLst>
          </p:cNvPr>
          <p:cNvSpPr>
            <a:spLocks noGrp="1"/>
          </p:cNvSpPr>
          <p:nvPr/>
        </p:nvSpPr>
        <p:spPr>
          <a:xfrm>
            <a:off x="1270000" y="1825625"/>
            <a:ext cx="4434609" cy="4081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其他高级任务</a:t>
            </a:r>
            <a:endParaRPr lang="en-US" altLang="zh-CN"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自动问答</a:t>
            </a:r>
            <a:endParaRPr lang="en-US" altLang="zh-CN"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自动摘要</a:t>
            </a:r>
            <a:endParaRPr lang="en-US" altLang="zh-CN"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机器翻译</a:t>
            </a:r>
            <a:endParaRPr lang="en-US" altLang="zh-CN"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en-US" altLang="zh-CN" b="1" dirty="0">
                <a:solidFill>
                  <a:srgbClr val="0E5A8B"/>
                </a:solidFill>
                <a:latin typeface="微软雅黑" panose="020B0503020204020204" pitchFamily="34" charset="-122"/>
                <a:ea typeface="微软雅黑" panose="020B0503020204020204" pitchFamily="34" charset="-122"/>
                <a:cs typeface="微软雅黑" panose="020B0503020204020204" pitchFamily="34" charset="-122"/>
              </a:rPr>
              <a:t>……</a:t>
            </a:r>
          </a:p>
        </p:txBody>
      </p:sp>
      <p:pic>
        <p:nvPicPr>
          <p:cNvPr id="11" name="Picture">
            <a:extLst>
              <a:ext uri="{FF2B5EF4-FFF2-40B4-BE49-F238E27FC236}">
                <a16:creationId xmlns:a16="http://schemas.microsoft.com/office/drawing/2014/main" id="{9C709CD8-3D4D-495E-A1E2-41897C769CE9}"/>
              </a:ext>
            </a:extLst>
          </p:cNvPr>
          <p:cNvPicPr>
            <a:picLocks noChangeAspect="1"/>
          </p:cNvPicPr>
          <p:nvPr/>
        </p:nvPicPr>
        <p:blipFill>
          <a:blip r:embed="rId3"/>
          <a:stretch>
            <a:fillRect/>
          </a:stretch>
        </p:blipFill>
        <p:spPr bwMode="auto">
          <a:xfrm>
            <a:off x="5881370" y="1497330"/>
            <a:ext cx="4840605" cy="5085080"/>
          </a:xfrm>
          <a:prstGeom prst="rect">
            <a:avLst/>
          </a:prstGeom>
          <a:noFill/>
          <a:ln w="9525">
            <a:noFill/>
          </a:ln>
          <a:effectLst>
            <a:outerShdw blurRad="50800" dist="50800" dir="5400000" algn="ctr" rotWithShape="0">
              <a:srgbClr val="000000">
                <a:alpha val="0"/>
              </a:srgbClr>
            </a:outerShdw>
          </a:effectLst>
        </p:spPr>
      </p:pic>
    </p:spTree>
    <p:extLst>
      <p:ext uri="{BB962C8B-B14F-4D97-AF65-F5344CB8AC3E}">
        <p14:creationId xmlns:p14="http://schemas.microsoft.com/office/powerpoint/2010/main" val="34322608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11B2F9-8B76-4B27-8381-FFB6B80D8F2B}"/>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37</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9EDC1BD0-22A7-47F1-9307-2A71FF2323B4}"/>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3D36061C-53D1-47EF-A170-E4218A3D28E7}"/>
              </a:ext>
            </a:extLst>
          </p:cNvPr>
          <p:cNvSpPr>
            <a:spLocks noGrp="1"/>
          </p:cNvSpPr>
          <p:nvPr>
            <p:ph type="body" sz="half" idx="2"/>
          </p:nvPr>
        </p:nvSpPr>
        <p:spPr/>
        <p:txBody>
          <a:bodyPr/>
          <a:lstStyle/>
          <a:p>
            <a:r>
              <a:rPr lang="zh-CN" altLang="en-US" dirty="0"/>
              <a:t>自然语言处理流派</a:t>
            </a:r>
          </a:p>
        </p:txBody>
      </p:sp>
      <p:sp>
        <p:nvSpPr>
          <p:cNvPr id="6" name="Content Placeholder 2">
            <a:extLst>
              <a:ext uri="{FF2B5EF4-FFF2-40B4-BE49-F238E27FC236}">
                <a16:creationId xmlns:a16="http://schemas.microsoft.com/office/drawing/2014/main" id="{9C1BD6E8-E64A-4129-8A7A-705093322B04}"/>
              </a:ext>
            </a:extLst>
          </p:cNvPr>
          <p:cNvSpPr>
            <a:spLocks noGrp="1"/>
          </p:cNvSpPr>
          <p:nvPr/>
        </p:nvSpPr>
        <p:spPr>
          <a:xfrm>
            <a:off x="1270000" y="1772285"/>
            <a:ext cx="9394190" cy="14312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rgbClr val="3203FB"/>
                </a:solidFill>
                <a:latin typeface="微软雅黑" panose="020B0503020204020204" pitchFamily="34" charset="-122"/>
                <a:ea typeface="微软雅黑" panose="020B0503020204020204" pitchFamily="34" charset="-122"/>
                <a:cs typeface="微软雅黑" panose="020B0503020204020204" pitchFamily="34" charset="-122"/>
              </a:rPr>
              <a:t>基于规则</a:t>
            </a:r>
            <a:r>
              <a:rPr lang="en-US" altLang="zh-CN" b="1" dirty="0">
                <a:solidFill>
                  <a:srgbClr val="3203FB"/>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b="1" dirty="0">
                <a:solidFill>
                  <a:srgbClr val="3203FB"/>
                </a:solidFill>
                <a:latin typeface="微软雅黑" panose="020B0503020204020204" pitchFamily="34" charset="-122"/>
                <a:ea typeface="微软雅黑" panose="020B0503020204020204" pitchFamily="34" charset="-122"/>
                <a:cs typeface="微软雅黑" panose="020B0503020204020204" pitchFamily="34" charset="-122"/>
              </a:rPr>
              <a:t>专家系统</a:t>
            </a:r>
            <a:endParaRPr lang="en-US" altLang="zh-CN" b="1" dirty="0">
              <a:solidFill>
                <a:srgbClr val="3203FB"/>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b="1" dirty="0">
                <a:solidFill>
                  <a:srgbClr val="3203FB"/>
                </a:solidFill>
                <a:latin typeface="微软雅黑" panose="020B0503020204020204" pitchFamily="34" charset="-122"/>
                <a:ea typeface="微软雅黑" panose="020B0503020204020204" pitchFamily="34" charset="-122"/>
                <a:cs typeface="微软雅黑" panose="020B0503020204020204" pitchFamily="34" charset="-122"/>
              </a:rPr>
              <a:t>正则表达式、自动驾驶</a:t>
            </a:r>
          </a:p>
          <a:p>
            <a:pPr lvl="1">
              <a:lnSpc>
                <a:spcPct val="150000"/>
              </a:lnSpc>
            </a:pPr>
            <a:endParaRPr lang="en-US" altLang="zh-CN" b="1" dirty="0">
              <a:solidFill>
                <a:srgbClr val="3203FB"/>
              </a:solidFill>
              <a:latin typeface="微软雅黑" panose="020B0503020204020204" pitchFamily="34" charset="-122"/>
              <a:ea typeface="微软雅黑" panose="020B0503020204020204" pitchFamily="34" charset="-122"/>
              <a:cs typeface="微软雅黑" panose="020B0503020204020204" pitchFamily="34" charset="-122"/>
            </a:endParaRPr>
          </a:p>
        </p:txBody>
      </p:sp>
      <p:graphicFrame>
        <p:nvGraphicFramePr>
          <p:cNvPr id="7" name="Table 9">
            <a:extLst>
              <a:ext uri="{FF2B5EF4-FFF2-40B4-BE49-F238E27FC236}">
                <a16:creationId xmlns:a16="http://schemas.microsoft.com/office/drawing/2014/main" id="{160C973D-B880-44E1-B193-1ACED372E1B2}"/>
              </a:ext>
            </a:extLst>
          </p:cNvPr>
          <p:cNvGraphicFramePr>
            <a:graphicFrameLocks/>
          </p:cNvGraphicFramePr>
          <p:nvPr>
            <p:custDataLst>
              <p:tags r:id="rId1"/>
            </p:custDataLst>
          </p:nvPr>
        </p:nvGraphicFramePr>
        <p:xfrm>
          <a:off x="1526540" y="3307080"/>
          <a:ext cx="9395460" cy="2209165"/>
        </p:xfrm>
        <a:graphic>
          <a:graphicData uri="http://schemas.openxmlformats.org/drawingml/2006/table">
            <a:tbl>
              <a:tblPr firstRow="1" firstCol="1" lastRow="1" lastCol="1"/>
              <a:tblGrid>
                <a:gridCol w="970280">
                  <a:extLst>
                    <a:ext uri="{9D8B030D-6E8A-4147-A177-3AD203B41FA5}">
                      <a16:colId xmlns:a16="http://schemas.microsoft.com/office/drawing/2014/main" val="20000"/>
                    </a:ext>
                  </a:extLst>
                </a:gridCol>
                <a:gridCol w="903605">
                  <a:extLst>
                    <a:ext uri="{9D8B030D-6E8A-4147-A177-3AD203B41FA5}">
                      <a16:colId xmlns:a16="http://schemas.microsoft.com/office/drawing/2014/main" val="20001"/>
                    </a:ext>
                  </a:extLst>
                </a:gridCol>
                <a:gridCol w="2792095">
                  <a:extLst>
                    <a:ext uri="{9D8B030D-6E8A-4147-A177-3AD203B41FA5}">
                      <a16:colId xmlns:a16="http://schemas.microsoft.com/office/drawing/2014/main" val="20002"/>
                    </a:ext>
                  </a:extLst>
                </a:gridCol>
                <a:gridCol w="1165225">
                  <a:extLst>
                    <a:ext uri="{9D8B030D-6E8A-4147-A177-3AD203B41FA5}">
                      <a16:colId xmlns:a16="http://schemas.microsoft.com/office/drawing/2014/main" val="20003"/>
                    </a:ext>
                  </a:extLst>
                </a:gridCol>
                <a:gridCol w="3564255">
                  <a:extLst>
                    <a:ext uri="{9D8B030D-6E8A-4147-A177-3AD203B41FA5}">
                      <a16:colId xmlns:a16="http://schemas.microsoft.com/office/drawing/2014/main" val="20004"/>
                    </a:ext>
                  </a:extLst>
                </a:gridCol>
              </a:tblGrid>
              <a:tr h="467360">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编号</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如果后缀为</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并且</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则将后缀替换为</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例子</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0000"/>
                  </a:ext>
                </a:extLst>
              </a:tr>
              <a:tr h="553720">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1</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eed</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微软雅黑" panose="020B0503020204020204" pitchFamily="34" charset="-122"/>
                        </a:rPr>
                        <a:t>辅音+元音同时出现</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ee</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feed-&gt;feed agreed-&gt;agree</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1">
                        <a:lumMod val="10000"/>
                        <a:lumOff val="90000"/>
                      </a:schemeClr>
                    </a:solidFill>
                  </a:tcPr>
                </a:tc>
                <a:extLst>
                  <a:ext uri="{0D108BD9-81ED-4DB2-BD59-A6C34878D82A}">
                    <a16:rowId xmlns:a16="http://schemas.microsoft.com/office/drawing/2014/main" val="10001"/>
                  </a:ext>
                </a:extLst>
              </a:tr>
              <a:tr h="553085">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2</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ed</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含有辅音</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空白</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plastered-&gt;plaster bled-&gt;bled</a:t>
                      </a:r>
                    </a:p>
                  </a:txBody>
                  <a:tcPr marL="68580" marR="68580" marT="0" marB="0" anchor="ctr" anchorCtr="1">
                    <a:lnL>
                      <a:noFill/>
                    </a:lnL>
                    <a:lnR>
                      <a:noFill/>
                    </a:lnR>
                    <a:lnT>
                      <a:noFill/>
                    </a:lnT>
                    <a:lnB>
                      <a:noFill/>
                    </a:lnB>
                    <a:solidFill>
                      <a:schemeClr val="accent1">
                        <a:lumMod val="10000"/>
                        <a:lumOff val="90000"/>
                      </a:schemeClr>
                    </a:solidFill>
                  </a:tcPr>
                </a:tc>
                <a:extLst>
                  <a:ext uri="{0D108BD9-81ED-4DB2-BD59-A6C34878D82A}">
                    <a16:rowId xmlns:a16="http://schemas.microsoft.com/office/drawing/2014/main" val="10002"/>
                  </a:ext>
                </a:extLst>
              </a:tr>
              <a:tr h="553720">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3</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ing</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含有辅音</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gn="ctr">
                        <a:spcBef>
                          <a:spcPts val="180"/>
                        </a:spcBef>
                        <a:spcAft>
                          <a:spcPts val="180"/>
                        </a:spcAft>
                      </a:pPr>
                      <a:r>
                        <a:rPr lang="en-US" sz="1800">
                          <a:effectLst/>
                          <a:latin typeface="微软雅黑" panose="020B0503020204020204" pitchFamily="34" charset="-122"/>
                          <a:ea typeface="微软雅黑" panose="020B0503020204020204" pitchFamily="34" charset="-122"/>
                          <a:cs typeface="Times New Roman" panose="02020603050405020304" pitchFamily="18" charset="0"/>
                        </a:rPr>
                        <a:t>空白</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gn="ctr">
                        <a:spcBef>
                          <a:spcPts val="180"/>
                        </a:spcBef>
                        <a:spcAft>
                          <a:spcPts val="180"/>
                        </a:spcAft>
                      </a:pPr>
                      <a:r>
                        <a:rPr lang="en-US" sz="1800" dirty="0">
                          <a:effectLst/>
                          <a:latin typeface="微软雅黑" panose="020B0503020204020204" pitchFamily="34" charset="-122"/>
                          <a:ea typeface="微软雅黑" panose="020B0503020204020204" pitchFamily="34" charset="-122"/>
                          <a:cs typeface="Times New Roman" panose="02020603050405020304" pitchFamily="18" charset="0"/>
                        </a:rPr>
                        <a:t>eating-&gt;eat sing-&gt;sing</a:t>
                      </a:r>
                    </a:p>
                  </a:txBody>
                  <a:tcPr marL="68580" marR="68580" marT="0" marB="0" anchor="ctr" anchorCtr="1">
                    <a:lnL>
                      <a:noFill/>
                    </a:lnL>
                    <a:lnR>
                      <a:noFill/>
                    </a:lnR>
                    <a:lnT>
                      <a:noFill/>
                    </a:lnT>
                    <a:lnB>
                      <a:noFill/>
                    </a:lnB>
                    <a:solidFill>
                      <a:schemeClr val="accent1">
                        <a:lumMod val="10000"/>
                        <a:lumOff val="90000"/>
                      </a:schemeClr>
                    </a:solidFill>
                  </a:tcPr>
                </a:tc>
                <a:extLst>
                  <a:ext uri="{0D108BD9-81ED-4DB2-BD59-A6C34878D82A}">
                    <a16:rowId xmlns:a16="http://schemas.microsoft.com/office/drawing/2014/main" val="10003"/>
                  </a:ext>
                </a:extLst>
              </a:tr>
            </a:tbl>
          </a:graphicData>
        </a:graphic>
      </p:graphicFrame>
      <p:sp>
        <p:nvSpPr>
          <p:cNvPr id="8" name="Rectangle 12">
            <a:extLst>
              <a:ext uri="{FF2B5EF4-FFF2-40B4-BE49-F238E27FC236}">
                <a16:creationId xmlns:a16="http://schemas.microsoft.com/office/drawing/2014/main" id="{7878A581-CE9D-49DA-A4CD-95F9071D2200}"/>
              </a:ext>
            </a:extLst>
          </p:cNvPr>
          <p:cNvSpPr/>
          <p:nvPr/>
        </p:nvSpPr>
        <p:spPr>
          <a:xfrm>
            <a:off x="4094225" y="5867753"/>
            <a:ext cx="4475480" cy="368300"/>
          </a:xfrm>
          <a:prstGeom prst="rect">
            <a:avLst/>
          </a:prstGeom>
        </p:spPr>
        <p:txBody>
          <a:bodyPr wrap="none">
            <a:spAutoFit/>
          </a:bodyPr>
          <a:lstStyle/>
          <a:p>
            <a:pPr>
              <a:spcBef>
                <a:spcPts val="900"/>
              </a:spcBef>
              <a:spcAft>
                <a:spcPts val="900"/>
              </a:spcAft>
            </a:pPr>
            <a:r>
              <a:rPr lang="zh-CN" altLang="en-US" b="1" dirty="0">
                <a:solidFill>
                  <a:srgbClr val="3203FB"/>
                </a:solidFill>
                <a:latin typeface="微软雅黑" panose="020B0503020204020204" pitchFamily="34" charset="-122"/>
                <a:ea typeface="微软雅黑" panose="020B0503020204020204" pitchFamily="34" charset="-122"/>
                <a:cs typeface="微软雅黑" panose="020B0503020204020204" pitchFamily="34" charset="-122"/>
              </a:rPr>
              <a:t>英文词干提取：</a:t>
            </a:r>
            <a:r>
              <a:rPr lang="en-US" b="1" dirty="0" err="1">
                <a:solidFill>
                  <a:srgbClr val="3203FB"/>
                </a:solidFill>
                <a:latin typeface="微软雅黑" panose="020B0503020204020204" pitchFamily="34" charset="-122"/>
                <a:ea typeface="微软雅黑" panose="020B0503020204020204" pitchFamily="34" charset="-122"/>
                <a:cs typeface="微软雅黑" panose="020B0503020204020204" pitchFamily="34" charset="-122"/>
              </a:rPr>
              <a:t>波特词干算法规则集</a:t>
            </a:r>
            <a:r>
              <a:rPr lang="en-US" b="1" dirty="0">
                <a:solidFill>
                  <a:srgbClr val="3203FB"/>
                </a:solidFill>
                <a:latin typeface="微软雅黑" panose="020B0503020204020204" pitchFamily="34" charset="-122"/>
                <a:ea typeface="微软雅黑" panose="020B0503020204020204" pitchFamily="34" charset="-122"/>
                <a:cs typeface="微软雅黑" panose="020B0503020204020204" pitchFamily="34" charset="-122"/>
              </a:rPr>
              <a:t>(</a:t>
            </a:r>
            <a:r>
              <a:rPr lang="en-US" b="1" dirty="0" err="1">
                <a:solidFill>
                  <a:srgbClr val="3203FB"/>
                </a:solidFill>
                <a:latin typeface="微软雅黑" panose="020B0503020204020204" pitchFamily="34" charset="-122"/>
                <a:ea typeface="微软雅黑" panose="020B0503020204020204" pitchFamily="34" charset="-122"/>
                <a:cs typeface="微软雅黑" panose="020B0503020204020204" pitchFamily="34" charset="-122"/>
              </a:rPr>
              <a:t>部分</a:t>
            </a:r>
            <a:r>
              <a:rPr lang="en-US" b="1" dirty="0">
                <a:solidFill>
                  <a:srgbClr val="3203FB"/>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dirty="0">
              <a:solidFill>
                <a:srgbClr val="3203FB"/>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863374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11B2F9-8B76-4B27-8381-FFB6B80D8F2B}"/>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38</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9EDC1BD0-22A7-47F1-9307-2A71FF2323B4}"/>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3D36061C-53D1-47EF-A170-E4218A3D28E7}"/>
              </a:ext>
            </a:extLst>
          </p:cNvPr>
          <p:cNvSpPr>
            <a:spLocks noGrp="1"/>
          </p:cNvSpPr>
          <p:nvPr>
            <p:ph type="body" sz="half" idx="2"/>
          </p:nvPr>
        </p:nvSpPr>
        <p:spPr/>
        <p:txBody>
          <a:bodyPr/>
          <a:lstStyle/>
          <a:p>
            <a:r>
              <a:rPr lang="zh-CN" altLang="en-US" dirty="0"/>
              <a:t>自然语言处理流派</a:t>
            </a:r>
          </a:p>
        </p:txBody>
      </p:sp>
      <p:sp>
        <p:nvSpPr>
          <p:cNvPr id="5" name="Content Placeholder 2">
            <a:extLst>
              <a:ext uri="{FF2B5EF4-FFF2-40B4-BE49-F238E27FC236}">
                <a16:creationId xmlns:a16="http://schemas.microsoft.com/office/drawing/2014/main" id="{BE00194C-6E2B-49FE-BB0A-C42E51BCD1C2}"/>
              </a:ext>
            </a:extLst>
          </p:cNvPr>
          <p:cNvSpPr>
            <a:spLocks noGrp="1"/>
          </p:cNvSpPr>
          <p:nvPr/>
        </p:nvSpPr>
        <p:spPr>
          <a:xfrm>
            <a:off x="1270000" y="1772285"/>
            <a:ext cx="5729605" cy="3503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基于统计</a:t>
            </a:r>
            <a:endPar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通过样本学习语言规律</a:t>
            </a:r>
            <a:r>
              <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机器学习</a:t>
            </a:r>
          </a:p>
          <a:p>
            <a:pPr lvl="1">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在语料库上进行统计</a:t>
            </a:r>
          </a:p>
          <a:p>
            <a:pPr lvl="1">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语言灵活多变、不断发展演化</a:t>
            </a:r>
          </a:p>
          <a:p>
            <a:pPr lvl="1">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规则集</a:t>
            </a:r>
            <a:r>
              <a:rPr lang="en-US" altLang="zh-CN"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不完美、难以发展升级</a:t>
            </a:r>
          </a:p>
        </p:txBody>
      </p:sp>
      <p:pic>
        <p:nvPicPr>
          <p:cNvPr id="6" name="图片 5">
            <a:extLst>
              <a:ext uri="{FF2B5EF4-FFF2-40B4-BE49-F238E27FC236}">
                <a16:creationId xmlns:a16="http://schemas.microsoft.com/office/drawing/2014/main" id="{BF840FD5-A8BF-4C1F-A3DE-E73B6967C6E1}"/>
              </a:ext>
            </a:extLst>
          </p:cNvPr>
          <p:cNvPicPr/>
          <p:nvPr/>
        </p:nvPicPr>
        <p:blipFill>
          <a:blip r:embed="rId2"/>
          <a:srcRect b="6702"/>
          <a:stretch>
            <a:fillRect/>
          </a:stretch>
        </p:blipFill>
        <p:spPr>
          <a:xfrm>
            <a:off x="6978650" y="2035175"/>
            <a:ext cx="4979670" cy="3138170"/>
          </a:xfrm>
          <a:prstGeom prst="rect">
            <a:avLst/>
          </a:prstGeom>
          <a:noFill/>
          <a:ln w="9525">
            <a:noFill/>
          </a:ln>
        </p:spPr>
      </p:pic>
    </p:spTree>
    <p:extLst>
      <p:ext uri="{BB962C8B-B14F-4D97-AF65-F5344CB8AC3E}">
        <p14:creationId xmlns:p14="http://schemas.microsoft.com/office/powerpoint/2010/main" val="28011368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11B2F9-8B76-4B27-8381-FFB6B80D8F2B}"/>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39</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9EDC1BD0-22A7-47F1-9307-2A71FF2323B4}"/>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3D36061C-53D1-47EF-A170-E4218A3D28E7}"/>
              </a:ext>
            </a:extLst>
          </p:cNvPr>
          <p:cNvSpPr>
            <a:spLocks noGrp="1"/>
          </p:cNvSpPr>
          <p:nvPr>
            <p:ph type="body" sz="half" idx="2"/>
          </p:nvPr>
        </p:nvSpPr>
        <p:spPr/>
        <p:txBody>
          <a:bodyPr/>
          <a:lstStyle/>
          <a:p>
            <a:r>
              <a:rPr lang="zh-CN" altLang="en-US" dirty="0"/>
              <a:t>自然语言处理流派</a:t>
            </a:r>
          </a:p>
        </p:txBody>
      </p:sp>
      <p:sp>
        <p:nvSpPr>
          <p:cNvPr id="5" name="Content Placeholder 2">
            <a:extLst>
              <a:ext uri="{FF2B5EF4-FFF2-40B4-BE49-F238E27FC236}">
                <a16:creationId xmlns:a16="http://schemas.microsoft.com/office/drawing/2014/main" id="{A415606F-30E7-4FAA-9C04-34A41226112F}"/>
              </a:ext>
            </a:extLst>
          </p:cNvPr>
          <p:cNvSpPr>
            <a:spLocks noGrp="1"/>
          </p:cNvSpPr>
          <p:nvPr/>
        </p:nvSpPr>
        <p:spPr>
          <a:xfrm>
            <a:off x="833120" y="1772285"/>
            <a:ext cx="6428740" cy="33108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规则与统计</a:t>
            </a:r>
            <a:endParaRPr lang="en-US" altLang="zh-CN" b="1" dirty="0">
              <a:solidFill>
                <a:schemeClr val="accent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b="1" dirty="0">
                <a:solidFill>
                  <a:schemeClr val="accent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机器学习的成熟使得领域专家的作用减小</a:t>
            </a:r>
          </a:p>
          <a:p>
            <a:pPr lvl="1">
              <a:lnSpc>
                <a:spcPct val="150000"/>
              </a:lnSpc>
            </a:pPr>
            <a:r>
              <a:rPr lang="zh-CN" b="1" dirty="0">
                <a:solidFill>
                  <a:schemeClr val="accent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语言学知识</a:t>
            </a:r>
            <a:r>
              <a:rPr lang="en-US" altLang="zh-CN" b="1" dirty="0">
                <a:solidFill>
                  <a:schemeClr val="accent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b="1" dirty="0">
                <a:solidFill>
                  <a:schemeClr val="accent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特征模板设计、语料库建设</a:t>
            </a:r>
          </a:p>
          <a:p>
            <a:pPr lvl="1">
              <a:lnSpc>
                <a:spcPct val="150000"/>
              </a:lnSpc>
            </a:pPr>
            <a:r>
              <a:rPr lang="zh-CN" altLang="en-US" b="1" dirty="0">
                <a:solidFill>
                  <a:schemeClr val="accent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工程中常以统计为主、规则为辅</a:t>
            </a:r>
          </a:p>
          <a:p>
            <a:pPr lvl="1">
              <a:lnSpc>
                <a:spcPct val="150000"/>
              </a:lnSpc>
            </a:pPr>
            <a:endParaRPr lang="zh-CN" altLang="en-US" b="1" dirty="0">
              <a:solidFill>
                <a:schemeClr val="accent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6" name="Picture 2">
            <a:extLst>
              <a:ext uri="{FF2B5EF4-FFF2-40B4-BE49-F238E27FC236}">
                <a16:creationId xmlns:a16="http://schemas.microsoft.com/office/drawing/2014/main" id="{6FFA11A8-CA20-4D12-AAFC-E08ED3DF7B5B}"/>
              </a:ext>
            </a:extLst>
          </p:cNvPr>
          <p:cNvPicPr>
            <a:picLocks noChangeAspect="1"/>
          </p:cNvPicPr>
          <p:nvPr/>
        </p:nvPicPr>
        <p:blipFill>
          <a:blip r:embed="rId2"/>
          <a:stretch>
            <a:fillRect/>
          </a:stretch>
        </p:blipFill>
        <p:spPr>
          <a:xfrm>
            <a:off x="7264400" y="1673860"/>
            <a:ext cx="4086860" cy="4086860"/>
          </a:xfrm>
          <a:prstGeom prst="rect">
            <a:avLst/>
          </a:prstGeom>
        </p:spPr>
      </p:pic>
    </p:spTree>
    <p:extLst>
      <p:ext uri="{BB962C8B-B14F-4D97-AF65-F5344CB8AC3E}">
        <p14:creationId xmlns:p14="http://schemas.microsoft.com/office/powerpoint/2010/main" val="1692980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8EDD4D7-6620-4EE8-A458-AB0846418C29}"/>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4</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3966553B-E459-4B8B-BBC5-870B812F3F36}"/>
              </a:ext>
            </a:extLst>
          </p:cNvPr>
          <p:cNvSpPr>
            <a:spLocks noGrp="1"/>
          </p:cNvSpPr>
          <p:nvPr>
            <p:ph type="title"/>
          </p:nvPr>
        </p:nvSpPr>
        <p:spPr/>
        <p:txBody>
          <a:bodyPr/>
          <a:lstStyle/>
          <a:p>
            <a:r>
              <a:rPr lang="en-US" altLang="zh-CN" dirty="0"/>
              <a:t>NLP</a:t>
            </a:r>
            <a:r>
              <a:rPr lang="zh-CN" altLang="en-US" dirty="0"/>
              <a:t>背景</a:t>
            </a:r>
          </a:p>
        </p:txBody>
      </p:sp>
      <p:sp>
        <p:nvSpPr>
          <p:cNvPr id="4" name="文本占位符 3">
            <a:extLst>
              <a:ext uri="{FF2B5EF4-FFF2-40B4-BE49-F238E27FC236}">
                <a16:creationId xmlns:a16="http://schemas.microsoft.com/office/drawing/2014/main" id="{A33F3CD6-FE9F-4327-AEA6-0A64823A5FFE}"/>
              </a:ext>
            </a:extLst>
          </p:cNvPr>
          <p:cNvSpPr>
            <a:spLocks noGrp="1"/>
          </p:cNvSpPr>
          <p:nvPr>
            <p:ph type="body" sz="half" idx="2"/>
          </p:nvPr>
        </p:nvSpPr>
        <p:spPr/>
        <p:txBody>
          <a:bodyPr/>
          <a:lstStyle/>
          <a:p>
            <a:r>
              <a:rPr lang="zh-CN" altLang="en-US" dirty="0"/>
              <a:t>人工智能发展历程</a:t>
            </a:r>
          </a:p>
        </p:txBody>
      </p:sp>
      <p:pic>
        <p:nvPicPr>
          <p:cNvPr id="5" name="图片 1" descr="C:/Users/dell/AppData/Local/Temp/picturecompress_20211109130927/output_6.pngoutput_6">
            <a:extLst>
              <a:ext uri="{FF2B5EF4-FFF2-40B4-BE49-F238E27FC236}">
                <a16:creationId xmlns:a16="http://schemas.microsoft.com/office/drawing/2014/main" id="{BA7C2684-B2B2-454F-AE7B-CADDCA7AB3AB}"/>
              </a:ext>
            </a:extLst>
          </p:cNvPr>
          <p:cNvPicPr>
            <a:picLocks noChangeAspect="1"/>
          </p:cNvPicPr>
          <p:nvPr/>
        </p:nvPicPr>
        <p:blipFill>
          <a:blip r:embed="rId2"/>
          <a:srcRect/>
          <a:stretch>
            <a:fillRect/>
          </a:stretch>
        </p:blipFill>
        <p:spPr>
          <a:xfrm>
            <a:off x="304509" y="1295948"/>
            <a:ext cx="11387815" cy="5117524"/>
          </a:xfrm>
          <a:prstGeom prst="rect">
            <a:avLst/>
          </a:prstGeom>
          <a:noFill/>
          <a:ln>
            <a:noFill/>
          </a:ln>
        </p:spPr>
      </p:pic>
    </p:spTree>
    <p:extLst>
      <p:ext uri="{BB962C8B-B14F-4D97-AF65-F5344CB8AC3E}">
        <p14:creationId xmlns:p14="http://schemas.microsoft.com/office/powerpoint/2010/main" val="1617550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11B2F9-8B76-4B27-8381-FFB6B80D8F2B}"/>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40</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9EDC1BD0-22A7-47F1-9307-2A71FF2323B4}"/>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3D36061C-53D1-47EF-A170-E4218A3D28E7}"/>
              </a:ext>
            </a:extLst>
          </p:cNvPr>
          <p:cNvSpPr>
            <a:spLocks noGrp="1"/>
          </p:cNvSpPr>
          <p:nvPr>
            <p:ph type="body" sz="half" idx="2"/>
          </p:nvPr>
        </p:nvSpPr>
        <p:spPr/>
        <p:txBody>
          <a:bodyPr/>
          <a:lstStyle/>
          <a:p>
            <a:r>
              <a:rPr lang="zh-CN" altLang="en-US" dirty="0"/>
              <a:t>自然语言处理流派</a:t>
            </a:r>
          </a:p>
        </p:txBody>
      </p:sp>
      <p:sp>
        <p:nvSpPr>
          <p:cNvPr id="5" name="Content Placeholder 2">
            <a:extLst>
              <a:ext uri="{FF2B5EF4-FFF2-40B4-BE49-F238E27FC236}">
                <a16:creationId xmlns:a16="http://schemas.microsoft.com/office/drawing/2014/main" id="{1E77530D-4585-4805-9E3A-5CA8BF9DE58B}"/>
              </a:ext>
            </a:extLst>
          </p:cNvPr>
          <p:cNvSpPr>
            <a:spLocks noGrp="1"/>
          </p:cNvSpPr>
          <p:nvPr/>
        </p:nvSpPr>
        <p:spPr>
          <a:xfrm>
            <a:off x="527685" y="1964055"/>
            <a:ext cx="5755005" cy="34937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深度学习</a:t>
            </a:r>
            <a:endParaRPr lang="en-US" alt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gn="l">
              <a:lnSpc>
                <a:spcPct val="150000"/>
              </a:lnSpc>
              <a:buClrTx/>
              <a:buSzTx/>
            </a:pPr>
            <a:r>
              <a:rPr 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一种特征学习方法</a:t>
            </a:r>
            <a:r>
              <a:rPr lang="en-US" alt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计算机视觉领域</a:t>
            </a:r>
            <a:endParaRPr 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词性标注、句法分析等基础任务</a:t>
            </a:r>
          </a:p>
          <a:p>
            <a:pPr lvl="1">
              <a:lnSpc>
                <a:spcPct val="150000"/>
              </a:lnSpc>
            </a:pP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需要大量运算和数据</a:t>
            </a:r>
          </a:p>
          <a:p>
            <a:pPr lvl="1">
              <a:lnSpc>
                <a:spcPct val="150000"/>
              </a:lnSpc>
            </a:pP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传统方法可能长期存在，结合使用</a:t>
            </a:r>
          </a:p>
          <a:p>
            <a:pPr lvl="1">
              <a:lnSpc>
                <a:spcPct val="150000"/>
              </a:lnSpc>
            </a:pPr>
            <a:endPar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6" name="Picture 4">
            <a:hlinkClick r:id="rId2"/>
            <a:extLst>
              <a:ext uri="{FF2B5EF4-FFF2-40B4-BE49-F238E27FC236}">
                <a16:creationId xmlns:a16="http://schemas.microsoft.com/office/drawing/2014/main" id="{CA44FE16-CB8D-4F64-A84A-288374F55909}"/>
              </a:ext>
            </a:extLst>
          </p:cNvPr>
          <p:cNvPicPr>
            <a:picLocks noChangeAspect="1"/>
          </p:cNvPicPr>
          <p:nvPr/>
        </p:nvPicPr>
        <p:blipFill>
          <a:blip r:embed="rId3"/>
          <a:srcRect l="25598"/>
          <a:stretch>
            <a:fillRect/>
          </a:stretch>
        </p:blipFill>
        <p:spPr>
          <a:xfrm>
            <a:off x="6459220" y="1714500"/>
            <a:ext cx="5609590" cy="4061460"/>
          </a:xfrm>
          <a:prstGeom prst="rect">
            <a:avLst/>
          </a:prstGeom>
        </p:spPr>
      </p:pic>
    </p:spTree>
    <p:extLst>
      <p:ext uri="{BB962C8B-B14F-4D97-AF65-F5344CB8AC3E}">
        <p14:creationId xmlns:p14="http://schemas.microsoft.com/office/powerpoint/2010/main" val="35607241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518BAE9-9B0F-4660-8CC3-DE50CEE50DB4}"/>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41</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446EFA8B-8295-4BE5-824C-6A713F28CCBD}"/>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9ED60DC7-2484-4EF9-950F-5B4C7F77DDE0}"/>
              </a:ext>
            </a:extLst>
          </p:cNvPr>
          <p:cNvSpPr>
            <a:spLocks noGrp="1"/>
          </p:cNvSpPr>
          <p:nvPr>
            <p:ph type="body" sz="half" idx="2"/>
          </p:nvPr>
        </p:nvSpPr>
        <p:spPr/>
        <p:txBody>
          <a:bodyPr/>
          <a:lstStyle/>
          <a:p>
            <a:r>
              <a:rPr lang="zh-CN" altLang="en-US" dirty="0"/>
              <a:t>机器学习</a:t>
            </a:r>
          </a:p>
        </p:txBody>
      </p:sp>
      <p:sp>
        <p:nvSpPr>
          <p:cNvPr id="5" name="Content Placeholder 2">
            <a:extLst>
              <a:ext uri="{FF2B5EF4-FFF2-40B4-BE49-F238E27FC236}">
                <a16:creationId xmlns:a16="http://schemas.microsoft.com/office/drawing/2014/main" id="{B2C9A165-094C-42F7-8F17-C455B8548E24}"/>
              </a:ext>
            </a:extLst>
          </p:cNvPr>
          <p:cNvSpPr>
            <a:spLocks noGrp="1"/>
          </p:cNvSpPr>
          <p:nvPr/>
        </p:nvSpPr>
        <p:spPr>
          <a:xfrm>
            <a:off x="838200" y="1825624"/>
            <a:ext cx="9825681" cy="408090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不直接编程却能赋予计算机</a:t>
            </a:r>
            <a:r>
              <a:rPr lang="zh-CN" altLang="en-US" b="1" u="sng"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提高能力</a:t>
            </a: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的方法</a:t>
            </a:r>
            <a:endParaRPr lang="en-US" alt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机器学习指的是计算机通过某项任务的经验数据提高了在该项任务上的能力</a:t>
            </a:r>
            <a:r>
              <a:rPr lang="en-US" alt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 </a:t>
            </a:r>
          </a:p>
          <a:p>
            <a:pPr>
              <a:lnSpc>
                <a:spcPct val="150000"/>
              </a:lnSpc>
            </a:pP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简而言之，机器学习是让机器学会算法的算法</a:t>
            </a:r>
            <a:r>
              <a:rPr lang="en-US" alt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模型</a:t>
            </a:r>
          </a:p>
        </p:txBody>
      </p:sp>
    </p:spTree>
    <p:extLst>
      <p:ext uri="{BB962C8B-B14F-4D97-AF65-F5344CB8AC3E}">
        <p14:creationId xmlns:p14="http://schemas.microsoft.com/office/powerpoint/2010/main" val="31944241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0E5AEBBE-0A24-411B-AB7F-0D1907298ACA}"/>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42</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0A5C7232-26CD-4C7C-AEBF-F4DB2FB6A806}"/>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1C580D9A-51C7-44D0-8C0A-99E736317F35}"/>
              </a:ext>
            </a:extLst>
          </p:cNvPr>
          <p:cNvSpPr>
            <a:spLocks noGrp="1"/>
          </p:cNvSpPr>
          <p:nvPr>
            <p:ph type="body" sz="half" idx="2"/>
          </p:nvPr>
        </p:nvSpPr>
        <p:spPr/>
        <p:txBody>
          <a:bodyPr/>
          <a:lstStyle/>
          <a:p>
            <a:r>
              <a:rPr lang="zh-CN" altLang="en-US" dirty="0"/>
              <a:t>模型</a:t>
            </a:r>
          </a:p>
        </p:txBody>
      </p:sp>
      <mc:AlternateContent xmlns:mc="http://schemas.openxmlformats.org/markup-compatibility/2006" xmlns:a14="http://schemas.microsoft.com/office/drawing/2010/main">
        <mc:Choice Requires="a14">
          <p:sp>
            <p:nvSpPr>
              <p:cNvPr id="5" name="Content Placeholder 2">
                <a:extLst>
                  <a:ext uri="{FF2B5EF4-FFF2-40B4-BE49-F238E27FC236}">
                    <a16:creationId xmlns:a16="http://schemas.microsoft.com/office/drawing/2014/main" id="{789C6E75-D471-4D0D-A75A-59A505177EB1}"/>
                  </a:ext>
                </a:extLst>
              </p:cNvPr>
              <p:cNvSpPr>
                <a:spLocks noGrp="1"/>
              </p:cNvSpPr>
              <p:nvPr/>
            </p:nvSpPr>
            <p:spPr>
              <a:xfrm>
                <a:off x="838200" y="1825624"/>
                <a:ext cx="9825681" cy="408090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模型是对现实问题的数学抽象</a:t>
                </a:r>
                <a:endParaRPr lang="en-US" alt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由一个假设函数</a:t>
                </a:r>
                <a:r>
                  <a:rPr lang="en-US" alt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b="1" u="sng"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通过名字</a:t>
                </a:r>
                <a14:m>
                  <m:oMath xmlns:m="http://schemas.openxmlformats.org/officeDocument/2006/math">
                    <m:r>
                      <a:rPr lang="en-US" b="1" i="1" u="sng" smtClean="0">
                        <a:solidFill>
                          <a:schemeClr val="accent3">
                            <a:lumMod val="50000"/>
                          </a:schemeClr>
                        </a:solidFill>
                        <a:latin typeface="Cambria Math" panose="02040503050406030204" pitchFamily="18" charset="0"/>
                        <a:ea typeface="微软雅黑" panose="020B0503020204020204" pitchFamily="34" charset="-122"/>
                        <a:cs typeface="Cambria Math" panose="02040503050406030204" pitchFamily="18" charset="0"/>
                      </a:rPr>
                      <m:t>𝒙</m:t>
                    </m:r>
                  </m:oMath>
                </a14:m>
                <a:r>
                  <a:rPr lang="zh-CN" altLang="en-US" b="1" u="sng"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预测性别</a:t>
                </a:r>
                <a:endParaRPr lang="en-US" alt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14:m>
                  <m:oMath xmlns:m="http://schemas.openxmlformats.org/officeDocument/2006/math">
                    <m:r>
                      <a:rPr lang="en-US" b="1" i="1">
                        <a:solidFill>
                          <a:schemeClr val="accent3">
                            <a:lumMod val="50000"/>
                          </a:schemeClr>
                        </a:solidFill>
                        <a:latin typeface="Cambria Math" panose="02040503050406030204" pitchFamily="18" charset="0"/>
                        <a:ea typeface="微软雅黑" panose="020B0503020204020204" pitchFamily="34" charset="-122"/>
                        <a:cs typeface="Cambria Math" panose="02040503050406030204" pitchFamily="18" charset="0"/>
                      </a:rPr>
                      <m:t>𝒇</m:t>
                    </m:r>
                    <m:r>
                      <a:rPr lang="en-US" b="1" i="1">
                        <a:solidFill>
                          <a:schemeClr val="accent3">
                            <a:lumMod val="50000"/>
                          </a:schemeClr>
                        </a:solidFill>
                        <a:latin typeface="Cambria Math" panose="02040503050406030204" pitchFamily="18" charset="0"/>
                        <a:ea typeface="MS Mincho" panose="02020609040205080304" charset="-128"/>
                        <a:cs typeface="Cambria Math" panose="02040503050406030204" pitchFamily="18" charset="0"/>
                      </a:rPr>
                      <m:t>(</m:t>
                    </m:r>
                    <m:r>
                      <a:rPr lang="en-US" b="1" i="1">
                        <a:solidFill>
                          <a:schemeClr val="accent3">
                            <a:lumMod val="50000"/>
                          </a:schemeClr>
                        </a:solidFill>
                        <a:latin typeface="Cambria Math" panose="02040503050406030204" pitchFamily="18" charset="0"/>
                        <a:ea typeface="微软雅黑" panose="020B0503020204020204" pitchFamily="34" charset="-122"/>
                        <a:cs typeface="Cambria Math" panose="02040503050406030204" pitchFamily="18" charset="0"/>
                      </a:rPr>
                      <m:t>𝒙</m:t>
                    </m:r>
                    <m:r>
                      <a:rPr lang="en-US" b="1" i="1">
                        <a:solidFill>
                          <a:schemeClr val="accent3">
                            <a:lumMod val="50000"/>
                          </a:schemeClr>
                        </a:solidFill>
                        <a:latin typeface="Cambria Math" panose="02040503050406030204" pitchFamily="18" charset="0"/>
                        <a:ea typeface="MS Mincho" panose="02020609040205080304" charset="-128"/>
                        <a:cs typeface="Cambria Math" panose="02040503050406030204" pitchFamily="18" charset="0"/>
                      </a:rPr>
                      <m:t>)=</m:t>
                    </m:r>
                    <m:r>
                      <a:rPr lang="en-US" b="1" i="1">
                        <a:solidFill>
                          <a:schemeClr val="accent3">
                            <a:lumMod val="50000"/>
                          </a:schemeClr>
                        </a:solidFill>
                        <a:latin typeface="Cambria Math" panose="02040503050406030204" pitchFamily="18" charset="0"/>
                        <a:ea typeface="微软雅黑" panose="020B0503020204020204" pitchFamily="34" charset="-122"/>
                        <a:cs typeface="Cambria Math" panose="02040503050406030204" pitchFamily="18" charset="0"/>
                      </a:rPr>
                      <m:t>𝒘</m:t>
                    </m:r>
                    <m:r>
                      <a:rPr lang="en-US" b="1" i="1">
                        <a:solidFill>
                          <a:schemeClr val="accent3">
                            <a:lumMod val="50000"/>
                          </a:schemeClr>
                        </a:solidFill>
                        <a:latin typeface="Cambria Math" panose="02040503050406030204" pitchFamily="18" charset="0"/>
                        <a:ea typeface="MS Mincho" panose="02020609040205080304" charset="-128"/>
                        <a:cs typeface="Cambria Math" panose="02040503050406030204" pitchFamily="18" charset="0"/>
                      </a:rPr>
                      <m:t>⋅</m:t>
                    </m:r>
                    <m:r>
                      <a:rPr lang="en-US" b="1" i="1">
                        <a:solidFill>
                          <a:schemeClr val="accent3">
                            <a:lumMod val="50000"/>
                          </a:schemeClr>
                        </a:solidFill>
                        <a:latin typeface="Cambria Math" panose="02040503050406030204" pitchFamily="18" charset="0"/>
                        <a:ea typeface="微软雅黑" panose="020B0503020204020204" pitchFamily="34" charset="-122"/>
                        <a:cs typeface="Cambria Math" panose="02040503050406030204" pitchFamily="18" charset="0"/>
                      </a:rPr>
                      <m:t>𝒙</m:t>
                    </m:r>
                    <m:r>
                      <a:rPr lang="en-US" b="1" i="1">
                        <a:solidFill>
                          <a:schemeClr val="accent3">
                            <a:lumMod val="50000"/>
                          </a:schemeClr>
                        </a:solidFill>
                        <a:latin typeface="Cambria Math" panose="02040503050406030204" pitchFamily="18" charset="0"/>
                        <a:ea typeface="MS Mincho" panose="02020609040205080304" charset="-128"/>
                        <a:cs typeface="Cambria Math" panose="02040503050406030204" pitchFamily="18" charset="0"/>
                      </a:rPr>
                      <m:t>+</m:t>
                    </m:r>
                    <m:r>
                      <a:rPr lang="en-US" b="1" i="1">
                        <a:solidFill>
                          <a:schemeClr val="accent3">
                            <a:lumMod val="50000"/>
                          </a:schemeClr>
                        </a:solidFill>
                        <a:latin typeface="Cambria Math" panose="02040503050406030204" pitchFamily="18" charset="0"/>
                        <a:ea typeface="微软雅黑" panose="020B0503020204020204" pitchFamily="34" charset="-122"/>
                        <a:cs typeface="Cambria Math" panose="02040503050406030204" pitchFamily="18" charset="0"/>
                      </a:rPr>
                      <m:t>𝒃</m:t>
                    </m:r>
                  </m:oMath>
                </a14:m>
                <a:endParaRPr lang="en-US" alt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en-US" b="1" dirty="0" err="1">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假设</a:t>
                </a:r>
                <a14:m>
                  <m:oMath xmlns:m="http://schemas.openxmlformats.org/officeDocument/2006/math">
                    <m:r>
                      <a:rPr lang="en-US" b="1" i="1">
                        <a:solidFill>
                          <a:schemeClr val="accent3">
                            <a:lumMod val="50000"/>
                          </a:schemeClr>
                        </a:solidFill>
                        <a:latin typeface="Cambria Math" panose="02040503050406030204" pitchFamily="18" charset="0"/>
                        <a:ea typeface="微软雅黑" panose="020B0503020204020204" pitchFamily="34" charset="-122"/>
                        <a:cs typeface="Cambria Math" panose="02040503050406030204" pitchFamily="18" charset="0"/>
                      </a:rPr>
                      <m:t>𝒇</m:t>
                    </m:r>
                    <m:r>
                      <a:rPr lang="en-US" b="1" i="1">
                        <a:solidFill>
                          <a:schemeClr val="accent3">
                            <a:lumMod val="50000"/>
                          </a:schemeClr>
                        </a:solidFill>
                        <a:latin typeface="Cambria Math" panose="02040503050406030204" pitchFamily="18" charset="0"/>
                        <a:ea typeface="MS Mincho" panose="02020609040205080304" charset="-128"/>
                        <a:cs typeface="Cambria Math" panose="02040503050406030204" pitchFamily="18" charset="0"/>
                      </a:rPr>
                      <m:t>(</m:t>
                    </m:r>
                    <m:r>
                      <a:rPr lang="en-US" b="1" i="1">
                        <a:solidFill>
                          <a:schemeClr val="accent3">
                            <a:lumMod val="50000"/>
                          </a:schemeClr>
                        </a:solidFill>
                        <a:latin typeface="Cambria Math" panose="02040503050406030204" pitchFamily="18" charset="0"/>
                        <a:ea typeface="微软雅黑" panose="020B0503020204020204" pitchFamily="34" charset="-122"/>
                        <a:cs typeface="Cambria Math" panose="02040503050406030204" pitchFamily="18" charset="0"/>
                      </a:rPr>
                      <m:t>𝒙</m:t>
                    </m:r>
                    <m:r>
                      <a:rPr lang="en-US" b="1" i="1">
                        <a:solidFill>
                          <a:schemeClr val="accent3">
                            <a:lumMod val="50000"/>
                          </a:schemeClr>
                        </a:solidFill>
                        <a:latin typeface="Cambria Math" panose="02040503050406030204" pitchFamily="18" charset="0"/>
                        <a:ea typeface="MS Mincho" panose="02020609040205080304" charset="-128"/>
                        <a:cs typeface="Cambria Math" panose="02040503050406030204" pitchFamily="18" charset="0"/>
                      </a:rPr>
                      <m:t>)</m:t>
                    </m:r>
                  </m:oMath>
                </a14:m>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非负，则</a:t>
                </a:r>
                <a14:m>
                  <m:oMath xmlns:m="http://schemas.openxmlformats.org/officeDocument/2006/math">
                    <m:r>
                      <a:rPr lang="en-US" b="1" i="1" smtClean="0">
                        <a:solidFill>
                          <a:schemeClr val="accent3">
                            <a:lumMod val="50000"/>
                          </a:schemeClr>
                        </a:solidFill>
                        <a:latin typeface="Cambria Math" panose="02040503050406030204" pitchFamily="18" charset="0"/>
                        <a:ea typeface="微软雅黑" panose="020B0503020204020204" pitchFamily="34" charset="-122"/>
                        <a:cs typeface="Cambria Math" panose="02040503050406030204" pitchFamily="18" charset="0"/>
                      </a:rPr>
                      <m:t>𝒙</m:t>
                    </m:r>
                  </m:oMath>
                </a14:m>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是一个男性</a:t>
                </a:r>
                <a:endParaRPr lang="en-US" alt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以及一系列参数构成</a:t>
                </a:r>
                <a:endParaRPr lang="en-US" altLang="zh-CN"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1" algn="l">
                  <a:lnSpc>
                    <a:spcPct val="150000"/>
                  </a:lnSpc>
                  <a:buClrTx/>
                  <a:buSzTx/>
                </a:pPr>
                <a14:m>
                  <m:oMath xmlns:m="http://schemas.openxmlformats.org/officeDocument/2006/math">
                    <m:r>
                      <a:rPr lang="en-US" b="1" i="1">
                        <a:solidFill>
                          <a:schemeClr val="accent3">
                            <a:lumMod val="50000"/>
                          </a:schemeClr>
                        </a:solidFill>
                        <a:latin typeface="Cambria Math" panose="02040503050406030204" pitchFamily="18" charset="0"/>
                        <a:ea typeface="微软雅黑" panose="020B0503020204020204" pitchFamily="34" charset="-122"/>
                        <a:cs typeface="Cambria Math" panose="02040503050406030204" pitchFamily="18" charset="0"/>
                      </a:rPr>
                      <m:t>𝒘</m:t>
                    </m:r>
                    <m:r>
                      <m:rPr>
                        <m:nor/>
                      </m:rP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m:t>和</m:t>
                    </m:r>
                    <m:r>
                      <a:rPr lang="en-US" b="1" i="1">
                        <a:solidFill>
                          <a:schemeClr val="accent3">
                            <a:lumMod val="50000"/>
                          </a:schemeClr>
                        </a:solidFill>
                        <a:latin typeface="Cambria Math" panose="02040503050406030204" pitchFamily="18" charset="0"/>
                        <a:ea typeface="微软雅黑" panose="020B0503020204020204" pitchFamily="34" charset="-122"/>
                        <a:cs typeface="Cambria Math" panose="02040503050406030204" pitchFamily="18" charset="0"/>
                      </a:rPr>
                      <m:t>𝒃</m:t>
                    </m:r>
                    <m:r>
                      <m:rPr>
                        <m:nor/>
                      </m:rPr>
                      <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rPr>
                      <m:t>是函数的参数</m:t>
                    </m:r>
                  </m:oMath>
                </a14:m>
                <a:endParaRPr lang="zh-CN" altLang="en-US" b="1" dirty="0">
                  <a:solidFill>
                    <a:schemeClr val="accent3">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mc:Choice>
        <mc:Fallback xmlns="">
          <p:sp>
            <p:nvSpPr>
              <p:cNvPr id="5" name="Content Placeholder 2">
                <a:extLst>
                  <a:ext uri="{FF2B5EF4-FFF2-40B4-BE49-F238E27FC236}">
                    <a16:creationId xmlns:a16="http://schemas.microsoft.com/office/drawing/2014/main" id="{789C6E75-D471-4D0D-A75A-59A505177EB1}"/>
                  </a:ext>
                </a:extLst>
              </p:cNvPr>
              <p:cNvSpPr>
                <a:spLocks noGrp="1" noRot="1" noChangeAspect="1" noMove="1" noResize="1" noEditPoints="1" noAdjustHandles="1" noChangeArrowheads="1" noChangeShapeType="1" noTextEdit="1"/>
              </p:cNvSpPr>
              <p:nvPr/>
            </p:nvSpPr>
            <p:spPr>
              <a:xfrm>
                <a:off x="838200" y="1825624"/>
                <a:ext cx="9825681" cy="4080905"/>
              </a:xfrm>
              <a:prstGeom prst="rect">
                <a:avLst/>
              </a:prstGeom>
              <a:blipFill>
                <a:blip r:embed="rId2"/>
                <a:stretch>
                  <a:fillRect l="-1117" b="-194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050685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524D302-DE5C-4CF5-9BD2-0BF229DF7BE3}"/>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43</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F20CBBBF-47C1-4DD3-84DF-61B39A47B570}"/>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45A870EC-EFE4-406A-B7FB-3F817F54ED2D}"/>
              </a:ext>
            </a:extLst>
          </p:cNvPr>
          <p:cNvSpPr>
            <a:spLocks noGrp="1"/>
          </p:cNvSpPr>
          <p:nvPr>
            <p:ph type="body" sz="half" idx="2"/>
          </p:nvPr>
        </p:nvSpPr>
        <p:spPr/>
        <p:txBody>
          <a:bodyPr/>
          <a:lstStyle/>
          <a:p>
            <a:r>
              <a:rPr lang="zh-CN" altLang="en-US" dirty="0"/>
              <a:t>特征</a:t>
            </a:r>
          </a:p>
        </p:txBody>
      </p:sp>
      <mc:AlternateContent xmlns:mc="http://schemas.openxmlformats.org/markup-compatibility/2006" xmlns:a14="http://schemas.microsoft.com/office/drawing/2010/main">
        <mc:Choice Requires="a14">
          <p:sp>
            <p:nvSpPr>
              <p:cNvPr id="5" name="Content Placeholder 2">
                <a:extLst>
                  <a:ext uri="{FF2B5EF4-FFF2-40B4-BE49-F238E27FC236}">
                    <a16:creationId xmlns:a16="http://schemas.microsoft.com/office/drawing/2014/main" id="{66070CB1-A17A-4E16-A7CF-190942F74DA5}"/>
                  </a:ext>
                </a:extLst>
              </p:cNvPr>
              <p:cNvSpPr>
                <a:spLocks noGrp="1"/>
              </p:cNvSpPr>
              <p:nvPr/>
            </p:nvSpPr>
            <p:spPr>
              <a:xfrm>
                <a:off x="838200" y="1685290"/>
                <a:ext cx="8768080" cy="29184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特征指的是事物的特点转化的数值 </a:t>
                </a:r>
                <a14:m>
                  <m:oMath xmlns:m="http://schemas.openxmlformats.org/officeDocument/2006/math">
                    <m:r>
                      <a:rPr lang="en-US" b="1" i="1">
                        <a:solidFill>
                          <a:srgbClr val="0D38F1"/>
                        </a:solidFill>
                        <a:latin typeface="Cambria Math" panose="02040503050406030204" pitchFamily="18" charset="0"/>
                        <a:ea typeface="微软雅黑" panose="020B0503020204020204" pitchFamily="34" charset="-122"/>
                        <a:cs typeface="Cambria Math" panose="02040503050406030204" pitchFamily="18" charset="0"/>
                      </a:rPr>
                      <m:t>𝒙</m:t>
                    </m:r>
                  </m:oMath>
                </a14:m>
                <a:endParaRPr lang="en-US"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endParaRPr>
              </a:p>
              <a:p>
                <a:pPr lvl="1">
                  <a:lnSpc>
                    <a:spcPct val="150000"/>
                  </a:lnSpc>
                </a:pPr>
                <a:r>
                  <a:rPr lang="en-US"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牛的特征是4条腿、0双翅膀</a:t>
                </a:r>
              </a:p>
              <a:p>
                <a:pPr lvl="1">
                  <a:lnSpc>
                    <a:spcPct val="150000"/>
                  </a:lnSpc>
                </a:pPr>
                <a:r>
                  <a:rPr lang="en-US"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而鸟的特征是2条腿、1双翅膀</a:t>
                </a:r>
              </a:p>
              <a:p>
                <a:pPr lvl="1">
                  <a:lnSpc>
                    <a:spcPct val="150000"/>
                  </a:lnSpc>
                </a:pPr>
                <a:r>
                  <a:rPr lang="en-US" b="1" dirty="0" err="1">
                    <a:solidFill>
                      <a:srgbClr val="0D38F1"/>
                    </a:solidFill>
                    <a:latin typeface="微软雅黑" panose="020B0503020204020204" pitchFamily="34" charset="-122"/>
                    <a:ea typeface="微软雅黑" panose="020B0503020204020204" pitchFamily="34" charset="-122"/>
                    <a:cs typeface="微软雅黑" panose="020B0503020204020204" pitchFamily="34" charset="-122"/>
                  </a:rPr>
                  <a:t>在性别识别问题中，中国人名的特征是什么呢</a:t>
                </a:r>
                <a:endParaRPr lang="en-US" altLang="zh-CN" b="1" dirty="0">
                  <a:solidFill>
                    <a:srgbClr val="0D38F1"/>
                  </a:solidFill>
                  <a:latin typeface="微软雅黑" panose="020B0503020204020204" pitchFamily="34" charset="-122"/>
                  <a:ea typeface="微软雅黑" panose="020B0503020204020204" pitchFamily="34" charset="-122"/>
                  <a:cs typeface="微软雅黑" panose="020B0503020204020204" pitchFamily="34" charset="-122"/>
                </a:endParaRPr>
              </a:p>
            </p:txBody>
          </p:sp>
        </mc:Choice>
        <mc:Fallback xmlns="">
          <p:sp>
            <p:nvSpPr>
              <p:cNvPr id="5" name="Content Placeholder 2">
                <a:extLst>
                  <a:ext uri="{FF2B5EF4-FFF2-40B4-BE49-F238E27FC236}">
                    <a16:creationId xmlns:a16="http://schemas.microsoft.com/office/drawing/2014/main" id="{66070CB1-A17A-4E16-A7CF-190942F74DA5}"/>
                  </a:ext>
                </a:extLst>
              </p:cNvPr>
              <p:cNvSpPr>
                <a:spLocks noGrp="1" noRot="1" noChangeAspect="1" noMove="1" noResize="1" noEditPoints="1" noAdjustHandles="1" noChangeArrowheads="1" noChangeShapeType="1" noTextEdit="1"/>
              </p:cNvSpPr>
              <p:nvPr/>
            </p:nvSpPr>
            <p:spPr>
              <a:xfrm>
                <a:off x="838200" y="1685290"/>
                <a:ext cx="8768080" cy="2918460"/>
              </a:xfrm>
              <a:prstGeom prst="rect">
                <a:avLst/>
              </a:prstGeom>
              <a:blipFill>
                <a:blip r:embed="rId3"/>
                <a:stretch>
                  <a:fillRect l="-1252"/>
                </a:stretch>
              </a:blipFill>
            </p:spPr>
            <p:txBody>
              <a:bodyPr/>
              <a:lstStyle/>
              <a:p>
                <a:r>
                  <a:rPr lang="zh-CN" altLang="en-US">
                    <a:noFill/>
                  </a:rPr>
                  <a:t> </a:t>
                </a:r>
              </a:p>
            </p:txBody>
          </p:sp>
        </mc:Fallback>
      </mc:AlternateContent>
      <p:graphicFrame>
        <p:nvGraphicFramePr>
          <p:cNvPr id="6" name="Table 4">
            <a:extLst>
              <a:ext uri="{FF2B5EF4-FFF2-40B4-BE49-F238E27FC236}">
                <a16:creationId xmlns:a16="http://schemas.microsoft.com/office/drawing/2014/main" id="{BFB610DD-48AD-42E2-91B0-A05117A209FC}"/>
              </a:ext>
            </a:extLst>
          </p:cNvPr>
          <p:cNvGraphicFramePr>
            <a:graphicFrameLocks noGrp="1"/>
          </p:cNvGraphicFramePr>
          <p:nvPr>
            <p:custDataLst>
              <p:tags r:id="rId1"/>
            </p:custDataLst>
          </p:nvPr>
        </p:nvGraphicFramePr>
        <p:xfrm>
          <a:off x="1488440" y="4554855"/>
          <a:ext cx="5560060" cy="1524000"/>
        </p:xfrm>
        <a:graphic>
          <a:graphicData uri="http://schemas.openxmlformats.org/drawingml/2006/table">
            <a:tbl>
              <a:tblPr firstRow="1" firstCol="1" lastRow="1" lastCol="1"/>
              <a:tblGrid>
                <a:gridCol w="930275">
                  <a:extLst>
                    <a:ext uri="{9D8B030D-6E8A-4147-A177-3AD203B41FA5}">
                      <a16:colId xmlns:a16="http://schemas.microsoft.com/office/drawing/2014/main" val="20000"/>
                    </a:ext>
                  </a:extLst>
                </a:gridCol>
                <a:gridCol w="2895600">
                  <a:extLst>
                    <a:ext uri="{9D8B030D-6E8A-4147-A177-3AD203B41FA5}">
                      <a16:colId xmlns:a16="http://schemas.microsoft.com/office/drawing/2014/main" val="20001"/>
                    </a:ext>
                  </a:extLst>
                </a:gridCol>
                <a:gridCol w="1734185">
                  <a:extLst>
                    <a:ext uri="{9D8B030D-6E8A-4147-A177-3AD203B41FA5}">
                      <a16:colId xmlns:a16="http://schemas.microsoft.com/office/drawing/2014/main" val="20002"/>
                    </a:ext>
                  </a:extLst>
                </a:gridCol>
              </a:tblGrid>
              <a:tr h="0">
                <a:tc>
                  <a:txBody>
                    <a:bodyPr/>
                    <a:lstStyle/>
                    <a:p>
                      <a:pPr>
                        <a:spcBef>
                          <a:spcPts val="180"/>
                        </a:spcBef>
                        <a:spcAft>
                          <a:spcPts val="180"/>
                        </a:spcAft>
                      </a:pPr>
                      <a:r>
                        <a:rPr lang="en-US" sz="2000" b="1">
                          <a:effectLst/>
                          <a:latin typeface="微软雅黑" panose="020B0503020204020204" pitchFamily="34" charset="-122"/>
                          <a:ea typeface="微软雅黑" panose="020B0503020204020204" pitchFamily="34" charset="-122"/>
                          <a:cs typeface="Times New Roman" panose="02020603050405020304" pitchFamily="18" charset="0"/>
                        </a:rPr>
                        <a:t>序号</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tc>
                  <a:txBody>
                    <a:bodyPr/>
                    <a:lstStyle/>
                    <a:p>
                      <a:pPr>
                        <a:spcBef>
                          <a:spcPts val="180"/>
                        </a:spcBef>
                        <a:spcAft>
                          <a:spcPts val="180"/>
                        </a:spcAft>
                      </a:pPr>
                      <a:r>
                        <a:rPr lang="en-US" sz="2000" b="1" dirty="0" err="1">
                          <a:effectLst/>
                          <a:latin typeface="微软雅黑" panose="020B0503020204020204" pitchFamily="34" charset="-122"/>
                          <a:ea typeface="微软雅黑" panose="020B0503020204020204" pitchFamily="34" charset="-122"/>
                          <a:cs typeface="Times New Roman" panose="02020603050405020304" pitchFamily="18" charset="0"/>
                        </a:rPr>
                        <a:t>特征条件-</a:t>
                      </a:r>
                      <a:r>
                        <a:rPr lang="zh-CN" altLang="en-US" sz="2000" b="1" dirty="0" err="1">
                          <a:solidFill>
                            <a:schemeClr val="accent6"/>
                          </a:solidFill>
                          <a:effectLst/>
                          <a:latin typeface="微软雅黑" panose="020B0503020204020204" pitchFamily="34" charset="-122"/>
                          <a:ea typeface="微软雅黑" panose="020B0503020204020204" pitchFamily="34" charset="-122"/>
                          <a:cs typeface="Times New Roman" panose="02020603050405020304" pitchFamily="18" charset="0"/>
                        </a:rPr>
                        <a:t>特征模板</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tc>
                  <a:txBody>
                    <a:bodyPr/>
                    <a:lstStyle/>
                    <a:p>
                      <a:pPr>
                        <a:spcBef>
                          <a:spcPts val="180"/>
                        </a:spcBef>
                        <a:spcAft>
                          <a:spcPts val="180"/>
                        </a:spcAft>
                      </a:pPr>
                      <a:r>
                        <a:rPr lang="en-US" sz="2000" b="1">
                          <a:effectLst/>
                          <a:latin typeface="微软雅黑" panose="020B0503020204020204" pitchFamily="34" charset="-122"/>
                          <a:ea typeface="微软雅黑" panose="020B0503020204020204" pitchFamily="34" charset="-122"/>
                          <a:cs typeface="Times New Roman" panose="02020603050405020304" pitchFamily="18" charset="0"/>
                        </a:rPr>
                        <a:t>特征值</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0000"/>
                  </a:ext>
                </a:extLst>
              </a:tr>
              <a:tr h="0">
                <a:tc>
                  <a:txBody>
                    <a:bodyPr/>
                    <a:lstStyle/>
                    <a:p>
                      <a:pPr>
                        <a:spcBef>
                          <a:spcPts val="180"/>
                        </a:spcBef>
                        <a:spcAft>
                          <a:spcPts val="180"/>
                        </a:spcAft>
                      </a:pPr>
                      <a:r>
                        <a:rPr lang="en-US" sz="2000" b="0">
                          <a:effectLst/>
                          <a:latin typeface="微软雅黑" panose="020B0503020204020204" pitchFamily="34" charset="-122"/>
                          <a:ea typeface="微软雅黑" panose="020B0503020204020204" pitchFamily="34" charset="-122"/>
                          <a:cs typeface="Times New Roman" panose="02020603050405020304" pitchFamily="18" charset="0"/>
                        </a:rPr>
                        <a:t>1</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4">
                        <a:lumMod val="20000"/>
                        <a:lumOff val="80000"/>
                      </a:schemeClr>
                    </a:solidFill>
                  </a:tcPr>
                </a:tc>
                <a:tc>
                  <a:txBody>
                    <a:bodyPr/>
                    <a:lstStyle/>
                    <a:p>
                      <a:pPr>
                        <a:spcBef>
                          <a:spcPts val="180"/>
                        </a:spcBef>
                        <a:spcAft>
                          <a:spcPts val="180"/>
                        </a:spcAft>
                      </a:pPr>
                      <a:r>
                        <a:rPr lang="en-US" sz="2000" b="0">
                          <a:effectLst/>
                          <a:latin typeface="微软雅黑" panose="020B0503020204020204" pitchFamily="34" charset="-122"/>
                          <a:ea typeface="微软雅黑" panose="020B0503020204020204" pitchFamily="34" charset="-122"/>
                          <a:cs typeface="微软雅黑" panose="020B0503020204020204" pitchFamily="34" charset="-122"/>
                        </a:rPr>
                        <a:t>是否含“雁”？</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4">
                        <a:lumMod val="20000"/>
                        <a:lumOff val="80000"/>
                      </a:schemeClr>
                    </a:solidFill>
                  </a:tcPr>
                </a:tc>
                <a:tc>
                  <a:txBody>
                    <a:bodyPr/>
                    <a:lstStyle/>
                    <a:p>
                      <a:pPr>
                        <a:spcBef>
                          <a:spcPts val="180"/>
                        </a:spcBef>
                        <a:spcAft>
                          <a:spcPts val="180"/>
                        </a:spcAft>
                      </a:pPr>
                      <a:r>
                        <a:rPr lang="en-US" sz="2000" b="0">
                          <a:effectLst/>
                          <a:latin typeface="微软雅黑" panose="020B0503020204020204" pitchFamily="34" charset="-122"/>
                          <a:ea typeface="微软雅黑" panose="020B0503020204020204" pitchFamily="34" charset="-122"/>
                          <a:cs typeface="Times New Roman" panose="02020603050405020304" pitchFamily="18" charset="0"/>
                        </a:rPr>
                        <a:t>1</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4">
                        <a:lumMod val="20000"/>
                        <a:lumOff val="80000"/>
                      </a:schemeClr>
                    </a:solidFill>
                  </a:tcPr>
                </a:tc>
                <a:extLst>
                  <a:ext uri="{0D108BD9-81ED-4DB2-BD59-A6C34878D82A}">
                    <a16:rowId xmlns:a16="http://schemas.microsoft.com/office/drawing/2014/main" val="10001"/>
                  </a:ext>
                </a:extLst>
              </a:tr>
              <a:tr h="0">
                <a:tc>
                  <a:txBody>
                    <a:bodyPr/>
                    <a:lstStyle/>
                    <a:p>
                      <a:pPr>
                        <a:spcBef>
                          <a:spcPts val="180"/>
                        </a:spcBef>
                        <a:spcAft>
                          <a:spcPts val="180"/>
                        </a:spcAft>
                      </a:pPr>
                      <a:r>
                        <a:rPr lang="en-US" sz="2000" b="0">
                          <a:effectLst/>
                          <a:latin typeface="微软雅黑" panose="020B0503020204020204" pitchFamily="34" charset="-122"/>
                          <a:ea typeface="微软雅黑" panose="020B0503020204020204" pitchFamily="34" charset="-122"/>
                          <a:cs typeface="Times New Roman" panose="02020603050405020304" pitchFamily="18" charset="0"/>
                        </a:rPr>
                        <a:t>2</a:t>
                      </a:r>
                    </a:p>
                  </a:txBody>
                  <a:tcPr marL="68580" marR="68580" marT="0" marB="0" anchor="ctr" anchorCtr="1">
                    <a:lnL>
                      <a:noFill/>
                    </a:lnL>
                    <a:lnR>
                      <a:noFill/>
                    </a:lnR>
                    <a:lnT>
                      <a:noFill/>
                    </a:lnT>
                    <a:lnB>
                      <a:noFill/>
                    </a:lnB>
                    <a:solidFill>
                      <a:schemeClr val="accent4">
                        <a:lumMod val="20000"/>
                        <a:lumOff val="80000"/>
                      </a:schemeClr>
                    </a:solidFill>
                  </a:tcPr>
                </a:tc>
                <a:tc>
                  <a:txBody>
                    <a:bodyPr/>
                    <a:lstStyle/>
                    <a:p>
                      <a:pPr>
                        <a:spcBef>
                          <a:spcPts val="180"/>
                        </a:spcBef>
                        <a:spcAft>
                          <a:spcPts val="180"/>
                        </a:spcAft>
                      </a:pPr>
                      <a:r>
                        <a:rPr lang="en-US" sz="2000" b="0">
                          <a:effectLst/>
                          <a:latin typeface="微软雅黑" panose="020B0503020204020204" pitchFamily="34" charset="-122"/>
                          <a:ea typeface="微软雅黑" panose="020B0503020204020204" pitchFamily="34" charset="-122"/>
                          <a:cs typeface="微软雅黑" panose="020B0503020204020204" pitchFamily="34" charset="-122"/>
                        </a:rPr>
                        <a:t>是否含“冰”？</a:t>
                      </a:r>
                    </a:p>
                  </a:txBody>
                  <a:tcPr marL="68580" marR="68580" marT="0" marB="0" anchor="ctr" anchorCtr="1">
                    <a:lnL>
                      <a:noFill/>
                    </a:lnL>
                    <a:lnR>
                      <a:noFill/>
                    </a:lnR>
                    <a:lnT>
                      <a:noFill/>
                    </a:lnT>
                    <a:lnB>
                      <a:noFill/>
                    </a:lnB>
                    <a:solidFill>
                      <a:schemeClr val="accent4">
                        <a:lumMod val="20000"/>
                        <a:lumOff val="80000"/>
                      </a:schemeClr>
                    </a:solidFill>
                  </a:tcPr>
                </a:tc>
                <a:tc>
                  <a:txBody>
                    <a:bodyPr/>
                    <a:lstStyle/>
                    <a:p>
                      <a:pPr>
                        <a:spcBef>
                          <a:spcPts val="180"/>
                        </a:spcBef>
                        <a:spcAft>
                          <a:spcPts val="180"/>
                        </a:spcAft>
                      </a:pPr>
                      <a:r>
                        <a:rPr lang="en-US" sz="2000" b="0">
                          <a:effectLst/>
                          <a:latin typeface="微软雅黑" panose="020B0503020204020204" pitchFamily="34" charset="-122"/>
                          <a:ea typeface="微软雅黑" panose="020B0503020204020204" pitchFamily="34" charset="-122"/>
                          <a:cs typeface="Times New Roman" panose="02020603050405020304" pitchFamily="18" charset="0"/>
                        </a:rPr>
                        <a:t>1</a:t>
                      </a:r>
                    </a:p>
                  </a:txBody>
                  <a:tcPr marL="68580" marR="68580" marT="0" marB="0" anchor="ctr" anchorCtr="1">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10002"/>
                  </a:ext>
                </a:extLst>
              </a:tr>
              <a:tr h="0">
                <a:tc>
                  <a:txBody>
                    <a:bodyPr/>
                    <a:lstStyle/>
                    <a:p>
                      <a:pPr>
                        <a:spcBef>
                          <a:spcPts val="180"/>
                        </a:spcBef>
                        <a:spcAft>
                          <a:spcPts val="180"/>
                        </a:spcAft>
                      </a:pPr>
                      <a:r>
                        <a:rPr lang="en-US" sz="2000" b="0">
                          <a:effectLst/>
                          <a:latin typeface="微软雅黑" panose="020B0503020204020204" pitchFamily="34" charset="-122"/>
                          <a:ea typeface="微软雅黑" panose="020B0503020204020204" pitchFamily="34" charset="-122"/>
                          <a:cs typeface="Times New Roman" panose="02020603050405020304" pitchFamily="18" charset="0"/>
                        </a:rPr>
                        <a:t>3</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spcBef>
                          <a:spcPts val="180"/>
                        </a:spcBef>
                        <a:spcAft>
                          <a:spcPts val="180"/>
                        </a:spcAft>
                      </a:pPr>
                      <a:r>
                        <a:rPr lang="en-US" sz="2000" b="0">
                          <a:effectLst/>
                          <a:latin typeface="微软雅黑" panose="020B0503020204020204" pitchFamily="34" charset="-122"/>
                          <a:ea typeface="微软雅黑" panose="020B0503020204020204" pitchFamily="34" charset="-122"/>
                          <a:cs typeface="微软雅黑" panose="020B0503020204020204" pitchFamily="34" charset="-122"/>
                        </a:rPr>
                        <a:t>是否含“丽”？</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spcBef>
                          <a:spcPts val="180"/>
                        </a:spcBef>
                        <a:spcAft>
                          <a:spcPts val="180"/>
                        </a:spcAft>
                      </a:pPr>
                      <a:r>
                        <a:rPr lang="en-US" sz="2000" b="0">
                          <a:effectLst/>
                          <a:latin typeface="微软雅黑" panose="020B0503020204020204" pitchFamily="34" charset="-122"/>
                          <a:ea typeface="微软雅黑" panose="020B0503020204020204" pitchFamily="34" charset="-122"/>
                          <a:cs typeface="Times New Roman" panose="02020603050405020304" pitchFamily="18" charset="0"/>
                        </a:rPr>
                        <a:t>0</a:t>
                      </a:r>
                    </a:p>
                  </a:txBody>
                  <a:tcPr marL="68580" marR="68580" marT="0" marB="0" anchor="ctr" anchorCtr="1">
                    <a:lnL>
                      <a:noFill/>
                    </a:lnL>
                    <a:lnR>
                      <a:noFill/>
                    </a:lnR>
                    <a:lnT>
                      <a:noFill/>
                    </a:lnT>
                    <a:lnB>
                      <a:noFill/>
                    </a:lnB>
                    <a:solidFill>
                      <a:schemeClr val="accent1">
                        <a:lumMod val="10000"/>
                        <a:lumOff val="90000"/>
                      </a:schemeClr>
                    </a:solidFill>
                  </a:tcPr>
                </a:tc>
                <a:extLst>
                  <a:ext uri="{0D108BD9-81ED-4DB2-BD59-A6C34878D82A}">
                    <a16:rowId xmlns:a16="http://schemas.microsoft.com/office/drawing/2014/main" val="10003"/>
                  </a:ext>
                </a:extLst>
              </a:tr>
              <a:tr h="0">
                <a:tc>
                  <a:txBody>
                    <a:bodyPr/>
                    <a:lstStyle/>
                    <a:p>
                      <a:pPr>
                        <a:spcBef>
                          <a:spcPts val="180"/>
                        </a:spcBef>
                        <a:spcAft>
                          <a:spcPts val="180"/>
                        </a:spcAft>
                      </a:pPr>
                      <a:r>
                        <a:rPr lang="en-US" sz="2000" b="0">
                          <a:effectLst/>
                          <a:latin typeface="微软雅黑" panose="020B0503020204020204" pitchFamily="34" charset="-122"/>
                          <a:ea typeface="微软雅黑" panose="020B0503020204020204" pitchFamily="34" charset="-122"/>
                          <a:cs typeface="Times New Roman" panose="02020603050405020304" pitchFamily="18" charset="0"/>
                        </a:rPr>
                        <a:t>4</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spcBef>
                          <a:spcPts val="180"/>
                        </a:spcBef>
                        <a:spcAft>
                          <a:spcPts val="180"/>
                        </a:spcAft>
                      </a:pPr>
                      <a:r>
                        <a:rPr lang="en-US" sz="2000" b="0">
                          <a:effectLst/>
                          <a:latin typeface="微软雅黑" panose="020B0503020204020204" pitchFamily="34" charset="-122"/>
                          <a:ea typeface="微软雅黑" panose="020B0503020204020204" pitchFamily="34" charset="-122"/>
                          <a:cs typeface="微软雅黑" panose="020B0503020204020204" pitchFamily="34" charset="-122"/>
                        </a:rPr>
                        <a:t>是否含“壮”？</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spcBef>
                          <a:spcPts val="180"/>
                        </a:spcBef>
                        <a:spcAft>
                          <a:spcPts val="180"/>
                        </a:spcAft>
                      </a:pPr>
                      <a:r>
                        <a:rPr lang="en-US" sz="2000" b="0" dirty="0">
                          <a:effectLst/>
                          <a:latin typeface="微软雅黑" panose="020B0503020204020204" pitchFamily="34" charset="-122"/>
                          <a:ea typeface="微软雅黑" panose="020B0503020204020204" pitchFamily="34" charset="-122"/>
                          <a:cs typeface="Times New Roman" panose="02020603050405020304" pitchFamily="18" charset="0"/>
                        </a:rPr>
                        <a:t>0</a:t>
                      </a:r>
                    </a:p>
                  </a:txBody>
                  <a:tcPr marL="68580" marR="68580" marT="0" marB="0" anchor="ctr" anchorCtr="1">
                    <a:lnL>
                      <a:noFill/>
                    </a:lnL>
                    <a:lnR>
                      <a:noFill/>
                    </a:lnR>
                    <a:lnT>
                      <a:noFill/>
                    </a:lnT>
                    <a:lnB>
                      <a:noFill/>
                    </a:lnB>
                    <a:solidFill>
                      <a:schemeClr val="accent1">
                        <a:lumMod val="10000"/>
                        <a:lumOff val="90000"/>
                      </a:schemeClr>
                    </a:solidFill>
                  </a:tcPr>
                </a:tc>
                <a:extLst>
                  <a:ext uri="{0D108BD9-81ED-4DB2-BD59-A6C34878D82A}">
                    <a16:rowId xmlns:a16="http://schemas.microsoft.com/office/drawing/2014/main" val="10004"/>
                  </a:ext>
                </a:extLst>
              </a:tr>
            </a:tbl>
          </a:graphicData>
        </a:graphic>
      </p:graphicFrame>
      <p:sp>
        <p:nvSpPr>
          <p:cNvPr id="7" name="文本框 6">
            <a:extLst>
              <a:ext uri="{FF2B5EF4-FFF2-40B4-BE49-F238E27FC236}">
                <a16:creationId xmlns:a16="http://schemas.microsoft.com/office/drawing/2014/main" id="{69AB2494-E370-4EFF-8C1C-A64755F454DC}"/>
              </a:ext>
            </a:extLst>
          </p:cNvPr>
          <p:cNvSpPr txBox="1"/>
          <p:nvPr/>
        </p:nvSpPr>
        <p:spPr>
          <a:xfrm>
            <a:off x="7788910" y="4753610"/>
            <a:ext cx="3320415" cy="1198880"/>
          </a:xfrm>
          <a:prstGeom prst="rect">
            <a:avLst/>
          </a:prstGeom>
          <a:noFill/>
        </p:spPr>
        <p:txBody>
          <a:bodyPr wrap="none" rtlCol="0" anchor="t">
            <a:spAutoFit/>
          </a:bodyPr>
          <a:lstStyle/>
          <a:p>
            <a:r>
              <a:rPr lang="zh-CN" altLang="en-US" sz="2400" b="1" dirty="0" err="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ea"/>
              </a:rPr>
              <a:t>特征可扩展</a:t>
            </a:r>
            <a:r>
              <a:rPr lang="en-US" altLang="zh-CN" sz="2400" b="1" dirty="0" err="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2400" b="1" dirty="0" err="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ea"/>
              </a:rPr>
              <a:t>字、位置</a:t>
            </a:r>
            <a:r>
              <a:rPr lang="en-US" altLang="zh-CN" sz="2400" b="1" dirty="0" err="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ea"/>
              </a:rPr>
              <a:t>...</a:t>
            </a:r>
          </a:p>
          <a:p>
            <a:endParaRPr lang="en-US" altLang="zh-CN" sz="2400" b="1" dirty="0" err="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r>
              <a:rPr lang="zh-CN" altLang="en-US" sz="2400" b="1" dirty="0" err="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ea"/>
              </a:rPr>
              <a:t>特征的选择</a:t>
            </a:r>
            <a:r>
              <a:rPr lang="en-US" altLang="zh-CN" sz="2400" b="1" dirty="0" err="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2400" b="1" dirty="0" err="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ea"/>
              </a:rPr>
              <a:t>特征工程</a:t>
            </a:r>
          </a:p>
        </p:txBody>
      </p:sp>
    </p:spTree>
    <p:extLst>
      <p:ext uri="{BB962C8B-B14F-4D97-AF65-F5344CB8AC3E}">
        <p14:creationId xmlns:p14="http://schemas.microsoft.com/office/powerpoint/2010/main" val="41562781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049826E9-E9EF-4D9F-8337-DB61B1D2C6EF}"/>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44</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B89D5853-DDD5-4D74-8428-B447CEE68A50}"/>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A8092CB3-09D6-44D1-B12F-AE22D12419B4}"/>
              </a:ext>
            </a:extLst>
          </p:cNvPr>
          <p:cNvSpPr>
            <a:spLocks noGrp="1"/>
          </p:cNvSpPr>
          <p:nvPr>
            <p:ph type="body" sz="half" idx="2"/>
          </p:nvPr>
        </p:nvSpPr>
        <p:spPr/>
        <p:txBody>
          <a:bodyPr/>
          <a:lstStyle/>
          <a:p>
            <a:r>
              <a:rPr lang="zh-CN" altLang="en-US" dirty="0"/>
              <a:t>数据集</a:t>
            </a:r>
          </a:p>
        </p:txBody>
      </p:sp>
      <mc:AlternateContent xmlns:mc="http://schemas.openxmlformats.org/markup-compatibility/2006" xmlns:a14="http://schemas.microsoft.com/office/drawing/2010/main">
        <mc:Choice Requires="a14">
          <p:sp>
            <p:nvSpPr>
              <p:cNvPr id="8" name="Content Placeholder 2">
                <a:extLst>
                  <a:ext uri="{FF2B5EF4-FFF2-40B4-BE49-F238E27FC236}">
                    <a16:creationId xmlns:a16="http://schemas.microsoft.com/office/drawing/2014/main" id="{6F062FA6-E96F-4A11-9F58-F6F07C5F7EB7}"/>
                  </a:ext>
                </a:extLst>
              </p:cNvPr>
              <p:cNvSpPr>
                <a:spLocks noGrp="1"/>
              </p:cNvSpPr>
              <p:nvPr/>
            </p:nvSpPr>
            <p:spPr>
              <a:xfrm>
                <a:off x="881380" y="1728470"/>
                <a:ext cx="9825990" cy="1476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rgbClr val="0D38F1"/>
                    </a:solidFill>
                    <a:latin typeface="微软雅黑" panose="020B0503020204020204" pitchFamily="34" charset="-122"/>
                    <a:ea typeface="微软雅黑" panose="020B0503020204020204" pitchFamily="34" charset="-122"/>
                  </a:rPr>
                  <a:t>数据</a:t>
                </a:r>
                <a:r>
                  <a:rPr lang="en-US" b="1" dirty="0" err="1">
                    <a:solidFill>
                      <a:srgbClr val="0D38F1"/>
                    </a:solidFill>
                    <a:latin typeface="微软雅黑" panose="020B0503020204020204" pitchFamily="34" charset="-122"/>
                    <a:ea typeface="微软雅黑" panose="020B0503020204020204" pitchFamily="34" charset="-122"/>
                  </a:rPr>
                  <a:t>集</a:t>
                </a:r>
                <a:endParaRPr lang="en-US" b="1" dirty="0">
                  <a:solidFill>
                    <a:srgbClr val="0D38F1"/>
                  </a:solidFill>
                  <a:latin typeface="微软雅黑" panose="020B0503020204020204" pitchFamily="34" charset="-122"/>
                  <a:ea typeface="微软雅黑" panose="020B0503020204020204" pitchFamily="34" charset="-122"/>
                </a:endParaRPr>
              </a:p>
              <a:p>
                <a:pPr lvl="1">
                  <a:lnSpc>
                    <a:spcPct val="150000"/>
                  </a:lnSpc>
                </a:pPr>
                <a:r>
                  <a:rPr lang="en-US" b="1" dirty="0" err="1">
                    <a:solidFill>
                      <a:srgbClr val="0D38F1"/>
                    </a:solidFill>
                    <a:latin typeface="微软雅黑" panose="020B0503020204020204" pitchFamily="34" charset="-122"/>
                    <a:ea typeface="微软雅黑" panose="020B0503020204020204" pitchFamily="34" charset="-122"/>
                  </a:rPr>
                  <a:t>大量</a:t>
                </a:r>
                <a:r>
                  <a:rPr lang="zh-CN" altLang="en-US" b="1" dirty="0" err="1">
                    <a:solidFill>
                      <a:srgbClr val="0D38F1"/>
                    </a:solidFill>
                    <a:latin typeface="微软雅黑" panose="020B0503020204020204" pitchFamily="34" charset="-122"/>
                    <a:ea typeface="微软雅黑" panose="020B0503020204020204" pitchFamily="34" charset="-122"/>
                  </a:rPr>
                  <a:t>样本</a:t>
                </a:r>
                <a:r>
                  <a:rPr lang="en-US" b="1" dirty="0" err="1">
                    <a:solidFill>
                      <a:srgbClr val="0D38F1"/>
                    </a:solidFill>
                    <a:latin typeface="微软雅黑" panose="020B0503020204020204" pitchFamily="34" charset="-122"/>
                    <a:ea typeface="微软雅黑" panose="020B0503020204020204" pitchFamily="34" charset="-122"/>
                  </a:rPr>
                  <a:t>（许多人名</a:t>
                </a:r>
                <a14:m>
                  <m:oMath xmlns:m="http://schemas.openxmlformats.org/officeDocument/2006/math">
                    <m:r>
                      <a:rPr lang="en-US" b="1" i="1">
                        <a:solidFill>
                          <a:srgbClr val="0D38F1"/>
                        </a:solidFill>
                        <a:latin typeface="Cambria Math" panose="02040503050406030204" pitchFamily="18" charset="0"/>
                        <a:ea typeface="微软雅黑" panose="020B0503020204020204" pitchFamily="34" charset="-122"/>
                        <a:cs typeface="Cambria Math" panose="02040503050406030204" pitchFamily="18" charset="0"/>
                      </a:rPr>
                      <m:t>𝑿</m:t>
                    </m:r>
                  </m:oMath>
                </a14:m>
                <a:r>
                  <a:rPr lang="en-US" b="1" dirty="0" err="1">
                    <a:solidFill>
                      <a:srgbClr val="0D38F1"/>
                    </a:solidFill>
                    <a:latin typeface="微软雅黑" panose="020B0503020204020204" pitchFamily="34" charset="-122"/>
                    <a:ea typeface="微软雅黑" panose="020B0503020204020204" pitchFamily="34" charset="-122"/>
                  </a:rPr>
                  <a:t>以及其对应的性别</a:t>
                </a:r>
                <a14:m>
                  <m:oMath xmlns:m="http://schemas.openxmlformats.org/officeDocument/2006/math">
                    <m:r>
                      <a:rPr lang="en-US" b="1" i="1">
                        <a:solidFill>
                          <a:srgbClr val="0D38F1"/>
                        </a:solidFill>
                        <a:latin typeface="Cambria Math" panose="02040503050406030204" pitchFamily="18" charset="0"/>
                        <a:ea typeface="微软雅黑" panose="020B0503020204020204" pitchFamily="34" charset="-122"/>
                        <a:cs typeface="Cambria Math" panose="02040503050406030204" pitchFamily="18" charset="0"/>
                      </a:rPr>
                      <m:t>𝒚</m:t>
                    </m:r>
                  </m:oMath>
                </a14:m>
                <a:r>
                  <a:rPr lang="en-US" b="1" dirty="0">
                    <a:solidFill>
                      <a:srgbClr val="0D38F1"/>
                    </a:solidFill>
                    <a:latin typeface="微软雅黑" panose="020B0503020204020204" pitchFamily="34" charset="-122"/>
                    <a:ea typeface="微软雅黑" panose="020B0503020204020204" pitchFamily="34" charset="-122"/>
                  </a:rPr>
                  <a:t>）</a:t>
                </a:r>
                <a:endParaRPr lang="en-US" altLang="zh-CN" b="1" dirty="0">
                  <a:solidFill>
                    <a:srgbClr val="0D38F1"/>
                  </a:solidFill>
                  <a:latin typeface="微软雅黑" panose="020B0503020204020204" pitchFamily="34" charset="-122"/>
                  <a:ea typeface="微软雅黑" panose="020B0503020204020204" pitchFamily="34" charset="-122"/>
                  <a:cs typeface="Times New Roman" panose="02020603050405020304" pitchFamily="18" charset="0"/>
                </a:endParaRPr>
              </a:p>
            </p:txBody>
          </p:sp>
        </mc:Choice>
        <mc:Fallback xmlns="">
          <p:sp>
            <p:nvSpPr>
              <p:cNvPr id="8" name="Content Placeholder 2">
                <a:extLst>
                  <a:ext uri="{FF2B5EF4-FFF2-40B4-BE49-F238E27FC236}">
                    <a16:creationId xmlns:a16="http://schemas.microsoft.com/office/drawing/2014/main" id="{6F062FA6-E96F-4A11-9F58-F6F07C5F7EB7}"/>
                  </a:ext>
                </a:extLst>
              </p:cNvPr>
              <p:cNvSpPr>
                <a:spLocks noGrp="1" noRot="1" noChangeAspect="1" noMove="1" noResize="1" noEditPoints="1" noAdjustHandles="1" noChangeArrowheads="1" noChangeShapeType="1" noTextEdit="1"/>
              </p:cNvSpPr>
              <p:nvPr/>
            </p:nvSpPr>
            <p:spPr>
              <a:xfrm>
                <a:off x="881380" y="1728470"/>
                <a:ext cx="9825990" cy="1476375"/>
              </a:xfrm>
              <a:prstGeom prst="rect">
                <a:avLst/>
              </a:prstGeom>
              <a:blipFill>
                <a:blip r:embed="rId3"/>
                <a:stretch>
                  <a:fillRect l="-1117"/>
                </a:stretch>
              </a:blipFill>
            </p:spPr>
            <p:txBody>
              <a:bodyPr/>
              <a:lstStyle/>
              <a:p>
                <a:r>
                  <a:rPr lang="zh-CN" altLang="en-US">
                    <a:noFill/>
                  </a:rPr>
                  <a:t> </a:t>
                </a:r>
              </a:p>
            </p:txBody>
          </p:sp>
        </mc:Fallback>
      </mc:AlternateContent>
      <p:graphicFrame>
        <p:nvGraphicFramePr>
          <p:cNvPr id="9" name="Table 8">
            <a:extLst>
              <a:ext uri="{FF2B5EF4-FFF2-40B4-BE49-F238E27FC236}">
                <a16:creationId xmlns:a16="http://schemas.microsoft.com/office/drawing/2014/main" id="{260C0109-20DB-44F1-806E-A7B359CA67B3}"/>
              </a:ext>
            </a:extLst>
          </p:cNvPr>
          <p:cNvGraphicFramePr>
            <a:graphicFrameLocks noGrp="1"/>
          </p:cNvGraphicFramePr>
          <p:nvPr>
            <p:custDataLst>
              <p:tags r:id="rId1"/>
            </p:custDataLst>
          </p:nvPr>
        </p:nvGraphicFramePr>
        <p:xfrm>
          <a:off x="838200" y="3352800"/>
          <a:ext cx="10646410" cy="2550795"/>
        </p:xfrm>
        <a:graphic>
          <a:graphicData uri="http://schemas.openxmlformats.org/drawingml/2006/table">
            <a:tbl>
              <a:tblPr firstRow="1" firstCol="1" lastRow="1" lastCol="1"/>
              <a:tblGrid>
                <a:gridCol w="1521460">
                  <a:extLst>
                    <a:ext uri="{9D8B030D-6E8A-4147-A177-3AD203B41FA5}">
                      <a16:colId xmlns:a16="http://schemas.microsoft.com/office/drawing/2014/main" val="20000"/>
                    </a:ext>
                  </a:extLst>
                </a:gridCol>
                <a:gridCol w="1749425">
                  <a:extLst>
                    <a:ext uri="{9D8B030D-6E8A-4147-A177-3AD203B41FA5}">
                      <a16:colId xmlns:a16="http://schemas.microsoft.com/office/drawing/2014/main" val="20001"/>
                    </a:ext>
                  </a:extLst>
                </a:gridCol>
                <a:gridCol w="4615815">
                  <a:extLst>
                    <a:ext uri="{9D8B030D-6E8A-4147-A177-3AD203B41FA5}">
                      <a16:colId xmlns:a16="http://schemas.microsoft.com/office/drawing/2014/main" val="20002"/>
                    </a:ext>
                  </a:extLst>
                </a:gridCol>
                <a:gridCol w="2759710">
                  <a:extLst>
                    <a:ext uri="{9D8B030D-6E8A-4147-A177-3AD203B41FA5}">
                      <a16:colId xmlns:a16="http://schemas.microsoft.com/office/drawing/2014/main" val="20003"/>
                    </a:ext>
                  </a:extLst>
                </a:gridCol>
              </a:tblGrid>
              <a:tr h="304800">
                <a:tc>
                  <a:txBody>
                    <a:bodyPr/>
                    <a:lstStyle/>
                    <a:p>
                      <a:pPr>
                        <a:lnSpc>
                          <a:spcPct val="150000"/>
                        </a:lnSpc>
                        <a:spcBef>
                          <a:spcPts val="180"/>
                        </a:spcBef>
                        <a:spcAft>
                          <a:spcPts val="180"/>
                        </a:spcAft>
                      </a:pPr>
                      <a:r>
                        <a:rPr lang="en-US" sz="2000" b="1">
                          <a:effectLst/>
                          <a:latin typeface="微软雅黑" panose="020B0503020204020204" pitchFamily="34" charset="-122"/>
                          <a:ea typeface="微软雅黑" panose="020B0503020204020204" pitchFamily="34" charset="-122"/>
                          <a:cs typeface="Times New Roman" panose="02020603050405020304" pitchFamily="18" charset="0"/>
                        </a:rPr>
                        <a:t>数据集</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tc>
                  <a:txBody>
                    <a:bodyPr/>
                    <a:lstStyle/>
                    <a:p>
                      <a:pPr>
                        <a:lnSpc>
                          <a:spcPct val="150000"/>
                        </a:lnSpc>
                        <a:spcBef>
                          <a:spcPts val="180"/>
                        </a:spcBef>
                        <a:spcAft>
                          <a:spcPts val="180"/>
                        </a:spcAft>
                      </a:pPr>
                      <a:r>
                        <a:rPr lang="en-US" sz="2000" b="1">
                          <a:effectLst/>
                          <a:latin typeface="微软雅黑" panose="020B0503020204020204" pitchFamily="34" charset="-122"/>
                          <a:ea typeface="微软雅黑" panose="020B0503020204020204" pitchFamily="34" charset="-122"/>
                          <a:cs typeface="Times New Roman" panose="02020603050405020304" pitchFamily="18" charset="0"/>
                        </a:rPr>
                        <a:t>任务</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tc>
                  <a:txBody>
                    <a:bodyPr/>
                    <a:lstStyle/>
                    <a:p>
                      <a:pPr>
                        <a:lnSpc>
                          <a:spcPct val="150000"/>
                        </a:lnSpc>
                        <a:spcBef>
                          <a:spcPts val="180"/>
                        </a:spcBef>
                        <a:spcAft>
                          <a:spcPts val="180"/>
                        </a:spcAft>
                      </a:pPr>
                      <a:r>
                        <a:rPr lang="en-US" sz="2000" b="1">
                          <a:effectLst/>
                          <a:latin typeface="微软雅黑" panose="020B0503020204020204" pitchFamily="34" charset="-122"/>
                          <a:ea typeface="微软雅黑" panose="020B0503020204020204" pitchFamily="34" charset="-122"/>
                          <a:cs typeface="Times New Roman" panose="02020603050405020304" pitchFamily="18" charset="0"/>
                        </a:rPr>
                        <a:t>规模</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tc>
                  <a:txBody>
                    <a:bodyPr/>
                    <a:lstStyle/>
                    <a:p>
                      <a:pPr>
                        <a:lnSpc>
                          <a:spcPct val="150000"/>
                        </a:lnSpc>
                        <a:spcBef>
                          <a:spcPts val="180"/>
                        </a:spcBef>
                        <a:spcAft>
                          <a:spcPts val="180"/>
                        </a:spcAft>
                      </a:pPr>
                      <a:r>
                        <a:rPr lang="en-US" sz="2000" b="1">
                          <a:effectLst/>
                          <a:latin typeface="微软雅黑" panose="020B0503020204020204" pitchFamily="34" charset="-122"/>
                          <a:ea typeface="微软雅黑" panose="020B0503020204020204" pitchFamily="34" charset="-122"/>
                          <a:cs typeface="Times New Roman" panose="02020603050405020304" pitchFamily="18" charset="0"/>
                        </a:rPr>
                        <a:t>授权</a:t>
                      </a:r>
                    </a:p>
                  </a:txBody>
                  <a:tcPr marL="68580" marR="68580" marT="0" marB="0" anchor="ctr" anchorCtr="1">
                    <a:lnL>
                      <a:noFill/>
                    </a:lnL>
                    <a:lnR>
                      <a:noFill/>
                    </a:lnR>
                    <a:lnT>
                      <a:noFill/>
                    </a:lnT>
                    <a:lnB w="12700" cap="flat" cmpd="sng" algn="ctr">
                      <a:solidFill>
                        <a:srgbClr val="000000"/>
                      </a:solidFill>
                      <a:prstDash val="solid"/>
                      <a:round/>
                      <a:headEnd type="none" w="med" len="med"/>
                      <a:tailEnd type="none" w="med" len="med"/>
                    </a:lnB>
                    <a:solidFill>
                      <a:schemeClr val="accent1">
                        <a:lumMod val="10000"/>
                        <a:lumOff val="90000"/>
                      </a:schemeClr>
                    </a:solidFill>
                  </a:tcPr>
                </a:tc>
                <a:extLst>
                  <a:ext uri="{0D108BD9-81ED-4DB2-BD59-A6C34878D82A}">
                    <a16:rowId xmlns:a16="http://schemas.microsoft.com/office/drawing/2014/main" val="10000"/>
                  </a:ext>
                </a:extLst>
              </a:tr>
              <a:tr h="304800">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MNIST</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手写数字识别</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六万张训练样本，一万张测试样本</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CC BY-SA 3.0</a:t>
                      </a:r>
                    </a:p>
                  </a:txBody>
                  <a:tcPr marL="68580" marR="68580" marT="0" marB="0" anchor="ctr" anchorCtr="1">
                    <a:lnL>
                      <a:noFill/>
                    </a:lnL>
                    <a:lnR>
                      <a:noFill/>
                    </a:lnR>
                    <a:lnT w="12700" cap="flat" cmpd="sng" algn="ctr">
                      <a:solidFill>
                        <a:srgbClr val="000000"/>
                      </a:solidFill>
                      <a:prstDash val="solid"/>
                      <a:round/>
                      <a:headEnd type="none" w="med" len="med"/>
                      <a:tailEnd type="none" w="med" len="med"/>
                    </a:lnT>
                    <a:lnB>
                      <a:noFill/>
                    </a:lnB>
                    <a:solidFill>
                      <a:schemeClr val="accent1">
                        <a:lumMod val="10000"/>
                        <a:lumOff val="90000"/>
                      </a:schemeClr>
                    </a:solidFill>
                  </a:tcPr>
                </a:tc>
                <a:extLst>
                  <a:ext uri="{0D108BD9-81ED-4DB2-BD59-A6C34878D82A}">
                    <a16:rowId xmlns:a16="http://schemas.microsoft.com/office/drawing/2014/main" val="10001"/>
                  </a:ext>
                </a:extLst>
              </a:tr>
              <a:tr h="304800">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ImageNet</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图像识别</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微软雅黑" panose="020B0503020204020204" pitchFamily="34" charset="-122"/>
                        </a:rPr>
                        <a:t>140万张手工标注物体和边框的图片</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非商业使用或教育目的</a:t>
                      </a:r>
                    </a:p>
                  </a:txBody>
                  <a:tcPr marL="68580" marR="68580" marT="0" marB="0" anchor="ctr" anchorCtr="1">
                    <a:lnL>
                      <a:noFill/>
                    </a:lnL>
                    <a:lnR>
                      <a:noFill/>
                    </a:lnR>
                    <a:lnT>
                      <a:noFill/>
                    </a:lnT>
                    <a:lnB>
                      <a:noFill/>
                    </a:lnB>
                    <a:solidFill>
                      <a:schemeClr val="accent1">
                        <a:lumMod val="10000"/>
                        <a:lumOff val="90000"/>
                      </a:schemeClr>
                    </a:solidFill>
                  </a:tcPr>
                </a:tc>
                <a:extLst>
                  <a:ext uri="{0D108BD9-81ED-4DB2-BD59-A6C34878D82A}">
                    <a16:rowId xmlns:a16="http://schemas.microsoft.com/office/drawing/2014/main" val="10002"/>
                  </a:ext>
                </a:extLst>
              </a:tr>
              <a:tr h="304800">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TREC</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dirty="0" err="1">
                          <a:effectLst/>
                          <a:latin typeface="微软雅黑" panose="020B0503020204020204" pitchFamily="34" charset="-122"/>
                          <a:ea typeface="微软雅黑" panose="020B0503020204020204" pitchFamily="34" charset="-122"/>
                          <a:cs typeface="Times New Roman" panose="02020603050405020304" pitchFamily="18" charset="0"/>
                        </a:rPr>
                        <a:t>信息检索</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多个主题，规模各异</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研究用</a:t>
                      </a:r>
                    </a:p>
                  </a:txBody>
                  <a:tcPr marL="68580" marR="68580" marT="0" marB="0" anchor="ctr" anchorCtr="1">
                    <a:lnL>
                      <a:noFill/>
                    </a:lnL>
                    <a:lnR>
                      <a:noFill/>
                    </a:lnR>
                    <a:lnT>
                      <a:noFill/>
                    </a:lnT>
                    <a:lnB>
                      <a:noFill/>
                    </a:lnB>
                    <a:solidFill>
                      <a:schemeClr val="accent1">
                        <a:lumMod val="10000"/>
                        <a:lumOff val="90000"/>
                      </a:schemeClr>
                    </a:solidFill>
                  </a:tcPr>
                </a:tc>
                <a:extLst>
                  <a:ext uri="{0D108BD9-81ED-4DB2-BD59-A6C34878D82A}">
                    <a16:rowId xmlns:a16="http://schemas.microsoft.com/office/drawing/2014/main" val="10003"/>
                  </a:ext>
                </a:extLst>
              </a:tr>
              <a:tr h="304800">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SQuAD</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自动问答</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微软雅黑" panose="020B0503020204020204" pitchFamily="34" charset="-122"/>
                        </a:rPr>
                        <a:t>10万对“问题+答案”</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CC BY-SA 4.0</a:t>
                      </a:r>
                    </a:p>
                  </a:txBody>
                  <a:tcPr marL="68580" marR="68580" marT="0" marB="0" anchor="ctr" anchorCtr="1">
                    <a:lnL>
                      <a:noFill/>
                    </a:lnL>
                    <a:lnR>
                      <a:noFill/>
                    </a:lnR>
                    <a:lnT>
                      <a:noFill/>
                    </a:lnT>
                    <a:lnB>
                      <a:noFill/>
                    </a:lnB>
                    <a:solidFill>
                      <a:schemeClr val="accent1">
                        <a:lumMod val="10000"/>
                        <a:lumOff val="90000"/>
                      </a:schemeClr>
                    </a:solidFill>
                  </a:tcPr>
                </a:tc>
                <a:extLst>
                  <a:ext uri="{0D108BD9-81ED-4DB2-BD59-A6C34878D82A}">
                    <a16:rowId xmlns:a16="http://schemas.microsoft.com/office/drawing/2014/main" val="10004"/>
                  </a:ext>
                </a:extLst>
              </a:tr>
              <a:tr h="534035">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Europarl</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机器翻译</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a:effectLst/>
                          <a:latin typeface="微软雅黑" panose="020B0503020204020204" pitchFamily="34" charset="-122"/>
                          <a:ea typeface="微软雅黑" panose="020B0503020204020204" pitchFamily="34" charset="-122"/>
                          <a:cs typeface="Times New Roman" panose="02020603050405020304" pitchFamily="18" charset="0"/>
                        </a:rPr>
                        <a:t>多语种平行语料库，分别几十万个句子</a:t>
                      </a:r>
                    </a:p>
                  </a:txBody>
                  <a:tcPr marL="68580" marR="68580" marT="0" marB="0" anchor="ctr" anchorCtr="1">
                    <a:lnL>
                      <a:noFill/>
                    </a:lnL>
                    <a:lnR>
                      <a:noFill/>
                    </a:lnR>
                    <a:lnT>
                      <a:noFill/>
                    </a:lnT>
                    <a:lnB>
                      <a:noFill/>
                    </a:lnB>
                    <a:solidFill>
                      <a:schemeClr val="accent1">
                        <a:lumMod val="10000"/>
                        <a:lumOff val="90000"/>
                      </a:schemeClr>
                    </a:solidFill>
                  </a:tcPr>
                </a:tc>
                <a:tc>
                  <a:txBody>
                    <a:bodyPr/>
                    <a:lstStyle/>
                    <a:p>
                      <a:pPr>
                        <a:lnSpc>
                          <a:spcPct val="150000"/>
                        </a:lnSpc>
                        <a:spcBef>
                          <a:spcPts val="180"/>
                        </a:spcBef>
                        <a:spcAft>
                          <a:spcPts val="180"/>
                        </a:spcAft>
                      </a:pPr>
                      <a:r>
                        <a:rPr lang="en-US" sz="2000" dirty="0" err="1">
                          <a:effectLst/>
                          <a:latin typeface="微软雅黑" panose="020B0503020204020204" pitchFamily="34" charset="-122"/>
                          <a:ea typeface="微软雅黑" panose="020B0503020204020204" pitchFamily="34" charset="-122"/>
                          <a:cs typeface="Times New Roman" panose="02020603050405020304" pitchFamily="18" charset="0"/>
                        </a:rPr>
                        <a:t>无版权限制</a:t>
                      </a:r>
                    </a:p>
                  </a:txBody>
                  <a:tcPr marL="68580" marR="68580" marT="0" marB="0" anchor="ctr" anchorCtr="1">
                    <a:lnL>
                      <a:noFill/>
                    </a:lnL>
                    <a:lnR>
                      <a:noFill/>
                    </a:lnR>
                    <a:lnT>
                      <a:noFill/>
                    </a:lnT>
                    <a:lnB>
                      <a:noFill/>
                    </a:lnB>
                    <a:solidFill>
                      <a:schemeClr val="accent1">
                        <a:lumMod val="10000"/>
                        <a:lumOff val="90000"/>
                      </a:scheme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2503282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9900F49-A1DB-4DB1-AC57-06227F200FEC}"/>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45</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0A3E5779-278D-42B7-AED7-575E11E9CA0C}"/>
              </a:ext>
            </a:extLst>
          </p:cNvPr>
          <p:cNvSpPr>
            <a:spLocks noGrp="1"/>
          </p:cNvSpPr>
          <p:nvPr>
            <p:ph type="title"/>
          </p:nvPr>
        </p:nvSpPr>
        <p:spPr/>
        <p:txBody>
          <a:bodyPr/>
          <a:lstStyle/>
          <a:p>
            <a:endParaRPr lang="zh-CN" altLang="en-US"/>
          </a:p>
        </p:txBody>
      </p:sp>
      <p:sp>
        <p:nvSpPr>
          <p:cNvPr id="4" name="文本占位符 3">
            <a:extLst>
              <a:ext uri="{FF2B5EF4-FFF2-40B4-BE49-F238E27FC236}">
                <a16:creationId xmlns:a16="http://schemas.microsoft.com/office/drawing/2014/main" id="{5537A875-C1FF-4124-80DE-840FDD8D2D8A}"/>
              </a:ext>
            </a:extLst>
          </p:cNvPr>
          <p:cNvSpPr>
            <a:spLocks noGrp="1"/>
          </p:cNvSpPr>
          <p:nvPr>
            <p:ph type="body" sz="half" idx="2"/>
          </p:nvPr>
        </p:nvSpPr>
        <p:spPr/>
        <p:txBody>
          <a:bodyPr/>
          <a:lstStyle/>
          <a:p>
            <a:r>
              <a:rPr lang="zh-CN" altLang="en-US" dirty="0"/>
              <a:t>类别</a:t>
            </a:r>
          </a:p>
        </p:txBody>
      </p:sp>
      <p:sp>
        <p:nvSpPr>
          <p:cNvPr id="5" name="Content Placeholder 2">
            <a:extLst>
              <a:ext uri="{FF2B5EF4-FFF2-40B4-BE49-F238E27FC236}">
                <a16:creationId xmlns:a16="http://schemas.microsoft.com/office/drawing/2014/main" id="{EF99A3E6-A204-4128-B0E8-8AE0442AD6A9}"/>
              </a:ext>
            </a:extLst>
          </p:cNvPr>
          <p:cNvSpPr>
            <a:spLocks noGrp="1"/>
          </p:cNvSpPr>
          <p:nvPr/>
        </p:nvSpPr>
        <p:spPr>
          <a:xfrm>
            <a:off x="881380" y="1642110"/>
            <a:ext cx="9825990" cy="23774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rPr>
              <a:t>一般分类</a:t>
            </a:r>
            <a:endParaRPr lang="en-US" b="1" dirty="0">
              <a:solidFill>
                <a:schemeClr val="accent6">
                  <a:lumMod val="75000"/>
                </a:schemeClr>
              </a:solidFill>
              <a:latin typeface="微软雅黑" panose="020B0503020204020204" pitchFamily="34" charset="-122"/>
              <a:ea typeface="微软雅黑" panose="020B0503020204020204" pitchFamily="34" charset="-122"/>
            </a:endParaRPr>
          </a:p>
          <a:p>
            <a:pPr lvl="1">
              <a:lnSpc>
                <a:spcPct val="150000"/>
              </a:lnSpc>
            </a:pPr>
            <a:r>
              <a:rPr lang="zh-CN" altLang="en-US" b="1" dirty="0" err="1">
                <a:solidFill>
                  <a:schemeClr val="accent6">
                    <a:lumMod val="75000"/>
                  </a:schemeClr>
                </a:solidFill>
                <a:latin typeface="微软雅黑" panose="020B0503020204020204" pitchFamily="34" charset="-122"/>
                <a:ea typeface="微软雅黑" panose="020B0503020204020204" pitchFamily="34" charset="-122"/>
              </a:rPr>
              <a:t>监督学习</a:t>
            </a:r>
            <a:r>
              <a:rPr lang="en-US" altLang="zh-CN" b="1" dirty="0" err="1">
                <a:solidFill>
                  <a:schemeClr val="accent6">
                    <a:lumMod val="75000"/>
                  </a:schemeClr>
                </a:solidFill>
                <a:latin typeface="微软雅黑" panose="020B0503020204020204" pitchFamily="34" charset="-122"/>
                <a:ea typeface="微软雅黑" panose="020B0503020204020204" pitchFamily="34" charset="-122"/>
              </a:rPr>
              <a:t>-</a:t>
            </a:r>
            <a:r>
              <a:rPr lang="zh-CN" altLang="en-US" b="1" dirty="0" err="1">
                <a:solidFill>
                  <a:schemeClr val="accent6">
                    <a:lumMod val="75000"/>
                  </a:schemeClr>
                </a:solidFill>
                <a:latin typeface="微软雅黑" panose="020B0503020204020204" pitchFamily="34" charset="-122"/>
                <a:ea typeface="微软雅黑" panose="020B0503020204020204" pitchFamily="34" charset="-122"/>
              </a:rPr>
              <a:t>数据集有标注，通过迭代学习纠正模型的错误</a:t>
            </a:r>
          </a:p>
          <a:p>
            <a:pPr lvl="1">
              <a:lnSpc>
                <a:spcPct val="150000"/>
              </a:lnSpc>
            </a:pPr>
            <a:r>
              <a:rPr lang="zh-CN" altLang="en-US"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rPr>
              <a:t>无监督学习</a:t>
            </a:r>
            <a:r>
              <a:rPr lang="en-US" altLang="zh-CN"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rPr>
              <a:t>数据集无标注，发现样本联系（聚类、降维）</a:t>
            </a:r>
          </a:p>
        </p:txBody>
      </p:sp>
      <p:pic>
        <p:nvPicPr>
          <p:cNvPr id="6" name="Picture 4">
            <a:hlinkClick r:id="rId2"/>
            <a:extLst>
              <a:ext uri="{FF2B5EF4-FFF2-40B4-BE49-F238E27FC236}">
                <a16:creationId xmlns:a16="http://schemas.microsoft.com/office/drawing/2014/main" id="{F083C84E-6754-45D4-B925-ECE8AEE83814}"/>
              </a:ext>
            </a:extLst>
          </p:cNvPr>
          <p:cNvPicPr>
            <a:picLocks noChangeAspect="1"/>
          </p:cNvPicPr>
          <p:nvPr/>
        </p:nvPicPr>
        <p:blipFill>
          <a:blip r:embed="rId3"/>
          <a:stretch>
            <a:fillRect/>
          </a:stretch>
        </p:blipFill>
        <p:spPr>
          <a:xfrm>
            <a:off x="2318231" y="3661735"/>
            <a:ext cx="6686858" cy="2875349"/>
          </a:xfrm>
          <a:prstGeom prst="rect">
            <a:avLst/>
          </a:prstGeom>
        </p:spPr>
      </p:pic>
    </p:spTree>
    <p:extLst>
      <p:ext uri="{BB962C8B-B14F-4D97-AF65-F5344CB8AC3E}">
        <p14:creationId xmlns:p14="http://schemas.microsoft.com/office/powerpoint/2010/main" val="30721150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DDE682F-58AF-4157-B480-BEC6C89F8255}"/>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46</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11E2A303-1950-452C-8D72-2E19668F5C77}"/>
              </a:ext>
            </a:extLst>
          </p:cNvPr>
          <p:cNvSpPr>
            <a:spLocks noGrp="1"/>
          </p:cNvSpPr>
          <p:nvPr>
            <p:ph type="title"/>
          </p:nvPr>
        </p:nvSpPr>
        <p:spPr/>
        <p:txBody>
          <a:bodyPr/>
          <a:lstStyle/>
          <a:p>
            <a:endParaRPr lang="zh-CN" altLang="en-US"/>
          </a:p>
        </p:txBody>
      </p:sp>
      <p:sp>
        <p:nvSpPr>
          <p:cNvPr id="4" name="文本占位符 3">
            <a:extLst>
              <a:ext uri="{FF2B5EF4-FFF2-40B4-BE49-F238E27FC236}">
                <a16:creationId xmlns:a16="http://schemas.microsoft.com/office/drawing/2014/main" id="{846D8C71-EDCF-41F5-AEEB-A745DDCE0F12}"/>
              </a:ext>
            </a:extLst>
          </p:cNvPr>
          <p:cNvSpPr>
            <a:spLocks noGrp="1"/>
          </p:cNvSpPr>
          <p:nvPr>
            <p:ph type="body" sz="half" idx="2"/>
          </p:nvPr>
        </p:nvSpPr>
        <p:spPr/>
        <p:txBody>
          <a:bodyPr/>
          <a:lstStyle/>
          <a:p>
            <a:r>
              <a:rPr lang="zh-CN" altLang="en-US" dirty="0"/>
              <a:t>类别</a:t>
            </a:r>
          </a:p>
        </p:txBody>
      </p:sp>
      <p:sp>
        <p:nvSpPr>
          <p:cNvPr id="5" name="Content Placeholder 2">
            <a:extLst>
              <a:ext uri="{FF2B5EF4-FFF2-40B4-BE49-F238E27FC236}">
                <a16:creationId xmlns:a16="http://schemas.microsoft.com/office/drawing/2014/main" id="{75B0FFE6-CFE6-41E4-AEA5-E1216C22F483}"/>
              </a:ext>
            </a:extLst>
          </p:cNvPr>
          <p:cNvSpPr>
            <a:spLocks noGrp="1"/>
          </p:cNvSpPr>
          <p:nvPr/>
        </p:nvSpPr>
        <p:spPr>
          <a:xfrm>
            <a:off x="599439" y="1609725"/>
            <a:ext cx="10778605" cy="36688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rPr>
              <a:t>一般分类</a:t>
            </a:r>
            <a:endParaRPr lang="en-US" b="1" dirty="0">
              <a:solidFill>
                <a:schemeClr val="accent6">
                  <a:lumMod val="75000"/>
                </a:schemeClr>
              </a:solidFill>
              <a:latin typeface="微软雅黑" panose="020B0503020204020204" pitchFamily="34" charset="-122"/>
              <a:ea typeface="微软雅黑" panose="020B0503020204020204" pitchFamily="34" charset="-122"/>
            </a:endParaRPr>
          </a:p>
          <a:p>
            <a:pPr lvl="1">
              <a:lnSpc>
                <a:spcPct val="150000"/>
              </a:lnSpc>
            </a:pPr>
            <a:r>
              <a:rPr lang="zh-CN" altLang="en-US" b="1" dirty="0" err="1">
                <a:solidFill>
                  <a:schemeClr val="accent6">
                    <a:lumMod val="75000"/>
                  </a:schemeClr>
                </a:solidFill>
                <a:latin typeface="微软雅黑" panose="020B0503020204020204" pitchFamily="34" charset="-122"/>
                <a:ea typeface="微软雅黑" panose="020B0503020204020204" pitchFamily="34" charset="-122"/>
              </a:rPr>
              <a:t>半监督学习</a:t>
            </a:r>
            <a:r>
              <a:rPr lang="en-US" altLang="zh-CN" b="1" dirty="0" err="1">
                <a:solidFill>
                  <a:schemeClr val="accent6">
                    <a:lumMod val="75000"/>
                  </a:schemeClr>
                </a:solidFill>
                <a:latin typeface="微软雅黑" panose="020B0503020204020204" pitchFamily="34" charset="-122"/>
                <a:ea typeface="微软雅黑" panose="020B0503020204020204" pitchFamily="34" charset="-122"/>
              </a:rPr>
              <a:t>-</a:t>
            </a:r>
            <a:r>
              <a:rPr lang="zh-CN" altLang="en-US" b="1" dirty="0" err="1">
                <a:solidFill>
                  <a:schemeClr val="accent6">
                    <a:lumMod val="75000"/>
                  </a:schemeClr>
                </a:solidFill>
                <a:latin typeface="微软雅黑" panose="020B0503020204020204" pitchFamily="34" charset="-122"/>
                <a:ea typeface="微软雅黑" panose="020B0503020204020204" pitchFamily="34" charset="-122"/>
              </a:rPr>
              <a:t>训练多个模型对一个实例预测，将多数一致的结果作为新样本，用于扩充数据集</a:t>
            </a:r>
          </a:p>
          <a:p>
            <a:pPr lvl="1">
              <a:lnSpc>
                <a:spcPct val="150000"/>
              </a:lnSpc>
            </a:pPr>
            <a:r>
              <a:rPr lang="zh-CN" altLang="en-US"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rPr>
              <a:t>强化学习</a:t>
            </a:r>
            <a:r>
              <a:rPr lang="en-US" altLang="zh-CN"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rPr>
              <a:t>执行关联的决策，得到最终成果，一边预测，同时根据环境反馈规划下一次决策</a:t>
            </a:r>
          </a:p>
        </p:txBody>
      </p:sp>
    </p:spTree>
    <p:extLst>
      <p:ext uri="{BB962C8B-B14F-4D97-AF65-F5344CB8AC3E}">
        <p14:creationId xmlns:p14="http://schemas.microsoft.com/office/powerpoint/2010/main" val="15640619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41E37B5-01CD-48A4-AC1E-B626CCA10AEF}"/>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47</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C10D3A57-712A-4DC6-88B1-A1BAA8D4A960}"/>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A637460C-5D28-4E88-BB74-93F0F71C6EB7}"/>
              </a:ext>
            </a:extLst>
          </p:cNvPr>
          <p:cNvSpPr>
            <a:spLocks noGrp="1"/>
          </p:cNvSpPr>
          <p:nvPr>
            <p:ph type="body" sz="half" idx="2"/>
          </p:nvPr>
        </p:nvSpPr>
        <p:spPr/>
        <p:txBody>
          <a:bodyPr/>
          <a:lstStyle/>
          <a:p>
            <a:r>
              <a:rPr lang="zh-CN" altLang="en-US" dirty="0"/>
              <a:t>部分语料库</a:t>
            </a:r>
          </a:p>
        </p:txBody>
      </p:sp>
      <p:sp>
        <p:nvSpPr>
          <p:cNvPr id="5" name="Content Placeholder 2">
            <a:extLst>
              <a:ext uri="{FF2B5EF4-FFF2-40B4-BE49-F238E27FC236}">
                <a16:creationId xmlns:a16="http://schemas.microsoft.com/office/drawing/2014/main" id="{800B4DC5-9EDD-4B35-8C4B-F3E21EF2C61C}"/>
              </a:ext>
            </a:extLst>
          </p:cNvPr>
          <p:cNvSpPr>
            <a:spLocks noGrp="1"/>
          </p:cNvSpPr>
          <p:nvPr/>
        </p:nvSpPr>
        <p:spPr>
          <a:xfrm>
            <a:off x="599440" y="1609725"/>
            <a:ext cx="10105390" cy="48190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rPr>
              <a:t>中文分词语料库</a:t>
            </a:r>
            <a:endParaRPr lang="en-US" b="1" dirty="0">
              <a:solidFill>
                <a:schemeClr val="accent6">
                  <a:lumMod val="75000"/>
                </a:schemeClr>
              </a:solidFill>
              <a:latin typeface="微软雅黑" panose="020B0503020204020204" pitchFamily="34" charset="-122"/>
              <a:ea typeface="微软雅黑" panose="020B0503020204020204" pitchFamily="34" charset="-122"/>
            </a:endParaRPr>
          </a:p>
          <a:p>
            <a:pPr lvl="1">
              <a:lnSpc>
                <a:spcPct val="150000"/>
              </a:lnSpc>
            </a:pPr>
            <a:r>
              <a:rPr lang="zh-CN" altLang="en-US"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由人工正确切分后的句子集合</a:t>
            </a:r>
            <a:r>
              <a:rPr lang="en-US" altLang="zh-CN"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-1998</a:t>
            </a:r>
            <a:r>
              <a:rPr lang="zh-CN" altLang="en-US"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年《人民日报》语料库</a:t>
            </a:r>
          </a:p>
          <a:p>
            <a:pPr marL="457200" lvl="1" indent="0">
              <a:lnSpc>
                <a:spcPct val="150000"/>
              </a:lnSpc>
              <a:buNone/>
            </a:pPr>
            <a:r>
              <a:rPr lang="en-US" dirty="0" err="1">
                <a:solidFill>
                  <a:schemeClr val="accent6">
                    <a:lumMod val="75000"/>
                  </a:schemeClr>
                </a:solidFill>
                <a:cs typeface="Times New Roman" panose="02020603050405020304" pitchFamily="18" charset="0"/>
                <a:sym typeface="+mn-ea"/>
              </a:rPr>
              <a:t>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先</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有</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通货膨胀</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干扰</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后</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有</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通货</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紧缩</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叫板</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endParaRPr lang="en-US" altLang="en-US"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228600" lvl="1" algn="l">
              <a:lnSpc>
                <a:spcPct val="150000"/>
              </a:lnSpc>
              <a:spcBef>
                <a:spcPts val="1000"/>
              </a:spcBef>
              <a:buClrTx/>
              <a:buSzTx/>
            </a:pPr>
            <a:r>
              <a:rPr lang="zh-CN" altLang="en-US" sz="2800" b="1" dirty="0">
                <a:solidFill>
                  <a:schemeClr val="accent6">
                    <a:lumMod val="75000"/>
                  </a:schemeClr>
                </a:solidFill>
                <a:latin typeface="微软雅黑" panose="020B0503020204020204" pitchFamily="34" charset="-122"/>
                <a:ea typeface="微软雅黑" panose="020B0503020204020204" pitchFamily="34" charset="-122"/>
                <a:sym typeface="+mn-ea"/>
              </a:rPr>
              <a:t>词性标注语料库</a:t>
            </a:r>
          </a:p>
          <a:p>
            <a:pPr lvl="1" algn="l">
              <a:lnSpc>
                <a:spcPct val="150000"/>
              </a:lnSpc>
              <a:spcBef>
                <a:spcPts val="500"/>
              </a:spcBef>
              <a:buClrTx/>
              <a:buSzTx/>
            </a:pPr>
            <a:r>
              <a:rPr lang="zh-CN" altLang="en-US"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切分并为每个词语指定一个词性的语料</a:t>
            </a:r>
            <a:r>
              <a:rPr lang="en-US" altLang="zh-CN"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-1998</a:t>
            </a:r>
            <a:r>
              <a:rPr lang="zh-CN" altLang="en-US"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年《人民日报》语料库</a:t>
            </a:r>
          </a:p>
          <a:p>
            <a:pPr marL="457200" lvl="1" indent="0" algn="l">
              <a:lnSpc>
                <a:spcPct val="150000"/>
              </a:lnSpc>
              <a:spcBef>
                <a:spcPts val="500"/>
              </a:spcBef>
              <a:buClrTx/>
              <a:buSzTx/>
              <a:buNone/>
            </a:pP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迈向</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/v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充满</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/v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希望</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的</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/u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新</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/a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世纪</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 ——/w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一九九八年</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/t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新年</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/t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讲话</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 （/w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附</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/v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图片</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 １/m </a:t>
            </a:r>
            <a:r>
              <a:rPr lang="en-US"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张</a:t>
            </a:r>
            <a:r>
              <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/q ）/w</a:t>
            </a:r>
            <a:endParaRPr lang="en-US"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lgn="l">
              <a:lnSpc>
                <a:spcPct val="150000"/>
              </a:lnSpc>
              <a:spcBef>
                <a:spcPts val="500"/>
              </a:spcBef>
              <a:buClrTx/>
              <a:buSzTx/>
              <a:buNone/>
            </a:pPr>
            <a:endParaRPr lang="en-US" altLang="en-US"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extLst>
      <p:ext uri="{BB962C8B-B14F-4D97-AF65-F5344CB8AC3E}">
        <p14:creationId xmlns:p14="http://schemas.microsoft.com/office/powerpoint/2010/main" val="345426437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41E37B5-01CD-48A4-AC1E-B626CCA10AEF}"/>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48</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C10D3A57-712A-4DC6-88B1-A1BAA8D4A960}"/>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A637460C-5D28-4E88-BB74-93F0F71C6EB7}"/>
              </a:ext>
            </a:extLst>
          </p:cNvPr>
          <p:cNvSpPr>
            <a:spLocks noGrp="1"/>
          </p:cNvSpPr>
          <p:nvPr>
            <p:ph type="body" sz="half" idx="2"/>
          </p:nvPr>
        </p:nvSpPr>
        <p:spPr/>
        <p:txBody>
          <a:bodyPr/>
          <a:lstStyle/>
          <a:p>
            <a:r>
              <a:rPr lang="zh-CN" altLang="en-US" dirty="0"/>
              <a:t>部分语料库</a:t>
            </a:r>
          </a:p>
        </p:txBody>
      </p:sp>
      <p:sp>
        <p:nvSpPr>
          <p:cNvPr id="6" name="Content Placeholder 2">
            <a:extLst>
              <a:ext uri="{FF2B5EF4-FFF2-40B4-BE49-F238E27FC236}">
                <a16:creationId xmlns:a16="http://schemas.microsoft.com/office/drawing/2014/main" id="{E849B663-3DD7-4607-A510-596B0828A69B}"/>
              </a:ext>
            </a:extLst>
          </p:cNvPr>
          <p:cNvSpPr>
            <a:spLocks noGrp="1"/>
          </p:cNvSpPr>
          <p:nvPr/>
        </p:nvSpPr>
        <p:spPr>
          <a:xfrm>
            <a:off x="599440" y="1609725"/>
            <a:ext cx="10105390" cy="17583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altLang="zh-CN" b="1" dirty="0" err="1">
                <a:solidFill>
                  <a:schemeClr val="accent1">
                    <a:lumMod val="90000"/>
                    <a:lumOff val="10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1998</a:t>
            </a:r>
            <a:r>
              <a:rPr lang="zh-CN" altLang="en-US" b="1" dirty="0" err="1">
                <a:solidFill>
                  <a:schemeClr val="accent1">
                    <a:lumMod val="90000"/>
                    <a:lumOff val="10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年《人民日报》语料库</a:t>
            </a:r>
            <a:endParaRPr lang="en-US" b="1" dirty="0">
              <a:solidFill>
                <a:schemeClr val="accent1">
                  <a:lumMod val="90000"/>
                  <a:lumOff val="10000"/>
                </a:schemeClr>
              </a:solidFill>
              <a:latin typeface="微软雅黑" panose="020B0503020204020204" pitchFamily="34" charset="-122"/>
              <a:ea typeface="微软雅黑" panose="020B0503020204020204" pitchFamily="34" charset="-122"/>
            </a:endParaRPr>
          </a:p>
          <a:p>
            <a:pPr lvl="1">
              <a:lnSpc>
                <a:spcPct val="150000"/>
              </a:lnSpc>
            </a:pPr>
            <a:r>
              <a:rPr lang="zh-CN" b="1" dirty="0" err="1">
                <a:solidFill>
                  <a:schemeClr val="accent1">
                    <a:lumMod val="90000"/>
                    <a:lumOff val="10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语料规模</a:t>
            </a:r>
            <a:r>
              <a:rPr lang="en-US" altLang="zh-CN" b="1" dirty="0" err="1">
                <a:solidFill>
                  <a:schemeClr val="accent1">
                    <a:lumMod val="90000"/>
                    <a:lumOff val="10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2600</a:t>
            </a:r>
            <a:r>
              <a:rPr lang="zh-CN" altLang="en-US" b="1" dirty="0" err="1">
                <a:solidFill>
                  <a:schemeClr val="accent1">
                    <a:lumMod val="90000"/>
                    <a:lumOff val="10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万汉字</a:t>
            </a:r>
            <a:endParaRPr lang="en-US" altLang="en-US" b="1" dirty="0">
              <a:solidFill>
                <a:schemeClr val="accent1">
                  <a:lumMod val="90000"/>
                  <a:lumOff val="10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7" name="图片 6">
            <a:extLst>
              <a:ext uri="{FF2B5EF4-FFF2-40B4-BE49-F238E27FC236}">
                <a16:creationId xmlns:a16="http://schemas.microsoft.com/office/drawing/2014/main" id="{35877CCB-D785-4E52-8CCD-048CCE853D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5165" y="2861310"/>
            <a:ext cx="8179435" cy="3759200"/>
          </a:xfrm>
          <a:prstGeom prst="rect">
            <a:avLst/>
          </a:prstGeom>
        </p:spPr>
      </p:pic>
    </p:spTree>
    <p:extLst>
      <p:ext uri="{BB962C8B-B14F-4D97-AF65-F5344CB8AC3E}">
        <p14:creationId xmlns:p14="http://schemas.microsoft.com/office/powerpoint/2010/main" val="258049939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41E37B5-01CD-48A4-AC1E-B626CCA10AEF}"/>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49</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C10D3A57-712A-4DC6-88B1-A1BAA8D4A960}"/>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A637460C-5D28-4E88-BB74-93F0F71C6EB7}"/>
              </a:ext>
            </a:extLst>
          </p:cNvPr>
          <p:cNvSpPr>
            <a:spLocks noGrp="1"/>
          </p:cNvSpPr>
          <p:nvPr>
            <p:ph type="body" sz="half" idx="2"/>
          </p:nvPr>
        </p:nvSpPr>
        <p:spPr/>
        <p:txBody>
          <a:bodyPr/>
          <a:lstStyle/>
          <a:p>
            <a:r>
              <a:rPr lang="zh-CN" altLang="en-US" dirty="0"/>
              <a:t>部分语料库</a:t>
            </a:r>
          </a:p>
        </p:txBody>
      </p:sp>
      <p:sp>
        <p:nvSpPr>
          <p:cNvPr id="5" name="Content Placeholder 2">
            <a:extLst>
              <a:ext uri="{FF2B5EF4-FFF2-40B4-BE49-F238E27FC236}">
                <a16:creationId xmlns:a16="http://schemas.microsoft.com/office/drawing/2014/main" id="{8FCB28C5-7CD3-4940-93AD-0FF42239CC7B}"/>
              </a:ext>
            </a:extLst>
          </p:cNvPr>
          <p:cNvSpPr>
            <a:spLocks noGrp="1"/>
          </p:cNvSpPr>
          <p:nvPr/>
        </p:nvSpPr>
        <p:spPr>
          <a:xfrm>
            <a:off x="599440" y="1609726"/>
            <a:ext cx="10297160" cy="32220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6">
                    <a:lumMod val="75000"/>
                  </a:schemeClr>
                </a:solidFill>
                <a:latin typeface="微软雅黑" panose="020B0503020204020204" pitchFamily="34" charset="-122"/>
                <a:ea typeface="微软雅黑" panose="020B0503020204020204" pitchFamily="34" charset="-122"/>
                <a:sym typeface="+mn-ea"/>
              </a:rPr>
              <a:t>命名实体识别语料库</a:t>
            </a:r>
            <a:endParaRPr lang="en-US" b="1" dirty="0">
              <a:solidFill>
                <a:schemeClr val="accent6">
                  <a:lumMod val="75000"/>
                </a:schemeClr>
              </a:solidFill>
              <a:latin typeface="微软雅黑" panose="020B0503020204020204" pitchFamily="34" charset="-122"/>
              <a:ea typeface="微软雅黑" panose="020B0503020204020204" pitchFamily="34" charset="-122"/>
            </a:endParaRPr>
          </a:p>
          <a:p>
            <a:pPr lvl="1">
              <a:lnSpc>
                <a:spcPct val="150000"/>
              </a:lnSpc>
            </a:pPr>
            <a:r>
              <a:rPr lang="zh-CN" altLang="en-US"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人工标注了文本内部的实体名词以及实体类别</a:t>
            </a:r>
            <a:r>
              <a:rPr lang="en-US" altLang="zh-CN"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dirty="0" err="1">
                <a:solidFill>
                  <a:schemeClr val="accent6">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人名、地名、机构名</a:t>
            </a:r>
          </a:p>
          <a:p>
            <a:pPr marL="457200" lvl="1" indent="0">
              <a:lnSpc>
                <a:spcPct val="150000"/>
              </a:lnSpc>
              <a:buNone/>
            </a:pP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萨哈夫</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/nr</a:t>
            </a:r>
            <a:r>
              <a:rPr lang="en-US" sz="2000"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sz="2000"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说</a:t>
            </a:r>
            <a:r>
              <a:rPr lang="en-US" sz="2000"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/v ，/w </a:t>
            </a: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伊拉克</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/ns</a:t>
            </a:r>
            <a:r>
              <a:rPr lang="en-US" sz="2000"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sz="2000"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将</a:t>
            </a:r>
            <a:r>
              <a:rPr lang="en-US" sz="2000"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/d </a:t>
            </a:r>
            <a:r>
              <a:rPr lang="en-US" sz="2000"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同</a:t>
            </a:r>
            <a:r>
              <a:rPr lang="en-US" sz="2000"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/p </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联合国</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nt</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销毁</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/v </a:t>
            </a: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伊拉克</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/ns </a:t>
            </a: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大规模</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/b </a:t>
            </a: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杀伤性</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 </a:t>
            </a: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武器</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 </a:t>
            </a: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特别</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/a </a:t>
            </a: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委员会</a:t>
            </a:r>
            <a:r>
              <a:rPr 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a:t>
            </a:r>
            <a:r>
              <a:rPr lang="en-US" sz="2000" b="1"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nt</a:t>
            </a:r>
            <a:r>
              <a:rPr lang="en-US" sz="2000"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sz="2000"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继续</a:t>
            </a:r>
            <a:r>
              <a:rPr lang="en-US" sz="2000"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/v </a:t>
            </a:r>
            <a:r>
              <a:rPr lang="en-US" sz="2000"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保持</a:t>
            </a:r>
            <a:r>
              <a:rPr lang="en-US" sz="2000"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/v </a:t>
            </a:r>
            <a:r>
              <a:rPr lang="en-US" sz="2000" dirty="0" err="1">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合作</a:t>
            </a:r>
            <a:r>
              <a:rPr lang="en-US" sz="2000"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rPr>
              <a:t>/v 。/w</a:t>
            </a:r>
            <a:endParaRPr lang="en-US" altLang="en-US" sz="2000"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228600" lvl="1" algn="l">
              <a:lnSpc>
                <a:spcPct val="150000"/>
              </a:lnSpc>
              <a:spcBef>
                <a:spcPts val="1000"/>
              </a:spcBef>
              <a:buClrTx/>
              <a:buSzTx/>
            </a:pPr>
            <a:r>
              <a:rPr lang="zh-CN" altLang="en-US" sz="2800" b="1" dirty="0">
                <a:solidFill>
                  <a:schemeClr val="accent6">
                    <a:lumMod val="75000"/>
                  </a:schemeClr>
                </a:solidFill>
                <a:latin typeface="微软雅黑" panose="020B0503020204020204" pitchFamily="34" charset="-122"/>
                <a:ea typeface="微软雅黑" panose="020B0503020204020204" pitchFamily="34" charset="-122"/>
                <a:sym typeface="+mn-ea"/>
              </a:rPr>
              <a:t>句法分析语料库（中文树库</a:t>
            </a:r>
            <a:r>
              <a:rPr lang="en-US" altLang="zh-CN" sz="2800" b="1" dirty="0">
                <a:solidFill>
                  <a:schemeClr val="accent6">
                    <a:lumMod val="75000"/>
                  </a:schemeClr>
                </a:solidFill>
                <a:latin typeface="微软雅黑" panose="020B0503020204020204" pitchFamily="34" charset="-122"/>
                <a:ea typeface="微软雅黑" panose="020B0503020204020204" pitchFamily="34" charset="-122"/>
                <a:sym typeface="+mn-ea"/>
              </a:rPr>
              <a:t>CTB</a:t>
            </a:r>
            <a:r>
              <a:rPr lang="zh-CN" altLang="en-US" sz="2800" b="1" dirty="0">
                <a:solidFill>
                  <a:schemeClr val="accent6">
                    <a:lumMod val="75000"/>
                  </a:schemeClr>
                </a:solidFill>
                <a:latin typeface="微软雅黑" panose="020B0503020204020204" pitchFamily="34" charset="-122"/>
                <a:ea typeface="微软雅黑" panose="020B0503020204020204" pitchFamily="34" charset="-122"/>
                <a:sym typeface="+mn-ea"/>
              </a:rPr>
              <a:t>）</a:t>
            </a:r>
            <a:endParaRPr lang="en-US" altLang="en-US" b="1" dirty="0">
              <a:solidFill>
                <a:schemeClr val="accent6">
                  <a:lumMod val="75000"/>
                </a:schemeClr>
              </a:solidFill>
              <a:highlight>
                <a:srgbClr val="FFFF00"/>
              </a:highlight>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6" name="Picture">
            <a:extLst>
              <a:ext uri="{FF2B5EF4-FFF2-40B4-BE49-F238E27FC236}">
                <a16:creationId xmlns:a16="http://schemas.microsoft.com/office/drawing/2014/main" id="{925CED14-A575-446C-A265-74D5390F26E1}"/>
              </a:ext>
            </a:extLst>
          </p:cNvPr>
          <p:cNvPicPr/>
          <p:nvPr/>
        </p:nvPicPr>
        <p:blipFill>
          <a:blip r:embed="rId3"/>
          <a:stretch>
            <a:fillRect/>
          </a:stretch>
        </p:blipFill>
        <p:spPr bwMode="auto">
          <a:xfrm>
            <a:off x="2291715" y="4846637"/>
            <a:ext cx="5334000" cy="1310005"/>
          </a:xfrm>
          <a:prstGeom prst="rect">
            <a:avLst/>
          </a:prstGeom>
          <a:noFill/>
          <a:ln w="9525">
            <a:noFill/>
          </a:ln>
        </p:spPr>
      </p:pic>
    </p:spTree>
    <p:extLst>
      <p:ext uri="{BB962C8B-B14F-4D97-AF65-F5344CB8AC3E}">
        <p14:creationId xmlns:p14="http://schemas.microsoft.com/office/powerpoint/2010/main" val="475578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26928F74-83B5-4698-A636-9EFF3CB67F75}"/>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5</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431356C2-FDEF-4511-9D6E-E41940A6647E}"/>
              </a:ext>
            </a:extLst>
          </p:cNvPr>
          <p:cNvSpPr>
            <a:spLocks noGrp="1"/>
          </p:cNvSpPr>
          <p:nvPr>
            <p:ph type="title"/>
          </p:nvPr>
        </p:nvSpPr>
        <p:spPr/>
        <p:txBody>
          <a:bodyPr/>
          <a:lstStyle/>
          <a:p>
            <a:r>
              <a:rPr lang="en-US" altLang="zh-CN" dirty="0"/>
              <a:t>NLP</a:t>
            </a:r>
            <a:r>
              <a:rPr lang="zh-CN" altLang="en-US" dirty="0"/>
              <a:t>背景</a:t>
            </a:r>
          </a:p>
        </p:txBody>
      </p:sp>
      <p:sp>
        <p:nvSpPr>
          <p:cNvPr id="4" name="文本占位符 3">
            <a:extLst>
              <a:ext uri="{FF2B5EF4-FFF2-40B4-BE49-F238E27FC236}">
                <a16:creationId xmlns:a16="http://schemas.microsoft.com/office/drawing/2014/main" id="{19F1204B-464F-4761-A2AA-94830A76A849}"/>
              </a:ext>
            </a:extLst>
          </p:cNvPr>
          <p:cNvSpPr>
            <a:spLocks noGrp="1"/>
          </p:cNvSpPr>
          <p:nvPr>
            <p:ph type="body" sz="half" idx="2"/>
          </p:nvPr>
        </p:nvSpPr>
        <p:spPr/>
        <p:txBody>
          <a:bodyPr/>
          <a:lstStyle/>
          <a:p>
            <a:r>
              <a:rPr lang="zh-CN" altLang="en-US" dirty="0"/>
              <a:t>发展历程及重要人物</a:t>
            </a:r>
          </a:p>
        </p:txBody>
      </p:sp>
      <p:pic>
        <p:nvPicPr>
          <p:cNvPr id="5" name="图片 4" descr="C:/Users/dell/AppData/Local/Temp/picturecompress_20211109130927/output_7.pngoutput_7">
            <a:extLst>
              <a:ext uri="{FF2B5EF4-FFF2-40B4-BE49-F238E27FC236}">
                <a16:creationId xmlns:a16="http://schemas.microsoft.com/office/drawing/2014/main" id="{E339974C-3D6E-4C51-90A6-BE6DB7096092}"/>
              </a:ext>
            </a:extLst>
          </p:cNvPr>
          <p:cNvPicPr>
            <a:picLocks noChangeAspect="1"/>
          </p:cNvPicPr>
          <p:nvPr/>
        </p:nvPicPr>
        <p:blipFill>
          <a:blip r:embed="rId2"/>
          <a:stretch>
            <a:fillRect/>
          </a:stretch>
        </p:blipFill>
        <p:spPr>
          <a:xfrm>
            <a:off x="971550" y="1803400"/>
            <a:ext cx="1509395" cy="1919605"/>
          </a:xfrm>
          <a:prstGeom prst="rect">
            <a:avLst/>
          </a:prstGeom>
        </p:spPr>
      </p:pic>
      <p:sp>
        <p:nvSpPr>
          <p:cNvPr id="6" name="文本框 5">
            <a:extLst>
              <a:ext uri="{FF2B5EF4-FFF2-40B4-BE49-F238E27FC236}">
                <a16:creationId xmlns:a16="http://schemas.microsoft.com/office/drawing/2014/main" id="{30D00DAA-1129-4A92-BEFF-26104E6B4DD5}"/>
              </a:ext>
            </a:extLst>
          </p:cNvPr>
          <p:cNvSpPr txBox="1"/>
          <p:nvPr/>
        </p:nvSpPr>
        <p:spPr>
          <a:xfrm>
            <a:off x="2994660" y="2110105"/>
            <a:ext cx="8310245" cy="1198880"/>
          </a:xfrm>
          <a:prstGeom prst="rect">
            <a:avLst/>
          </a:prstGeom>
          <a:noFill/>
        </p:spPr>
        <p:txBody>
          <a:bodyPr wrap="square" rtlCol="0" anchor="t">
            <a:spAutoFit/>
          </a:bodyPr>
          <a:lstStyle/>
          <a:p>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1916</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，弗尔迪南·德·索绪尔（Ferdinand de Saussure）</a:t>
            </a:r>
          </a:p>
          <a:p>
            <a:r>
              <a:rPr lang="zh-CN" altLang="en-US" sz="2400"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现代语言学之父，《普通语言学教程》是结构主义语言学的奠基之作，将语言描述为</a:t>
            </a:r>
            <a:r>
              <a:rPr lang="en-US" altLang="zh-CN" sz="2400"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系统</a:t>
            </a:r>
            <a:r>
              <a:rPr lang="en-US" altLang="zh-CN" sz="2400"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的方法</a:t>
            </a:r>
          </a:p>
        </p:txBody>
      </p:sp>
      <p:pic>
        <p:nvPicPr>
          <p:cNvPr id="7" name="图片 6" descr="C:/Users/dell/AppData/Local/Temp/picturecompress_20211109130927/output_8.jpgoutput_8">
            <a:extLst>
              <a:ext uri="{FF2B5EF4-FFF2-40B4-BE49-F238E27FC236}">
                <a16:creationId xmlns:a16="http://schemas.microsoft.com/office/drawing/2014/main" id="{8DD8B89E-327D-4F74-9554-7206B6FEAEBE}"/>
              </a:ext>
            </a:extLst>
          </p:cNvPr>
          <p:cNvPicPr/>
          <p:nvPr/>
        </p:nvPicPr>
        <p:blipFill>
          <a:blip r:embed="rId3"/>
          <a:stretch>
            <a:fillRect/>
          </a:stretch>
        </p:blipFill>
        <p:spPr>
          <a:xfrm>
            <a:off x="972185" y="4104005"/>
            <a:ext cx="1508760" cy="1801495"/>
          </a:xfrm>
          <a:prstGeom prst="rect">
            <a:avLst/>
          </a:prstGeom>
          <a:noFill/>
          <a:ln w="9525">
            <a:noFill/>
          </a:ln>
        </p:spPr>
      </p:pic>
      <p:sp>
        <p:nvSpPr>
          <p:cNvPr id="8" name="文本框 7">
            <a:extLst>
              <a:ext uri="{FF2B5EF4-FFF2-40B4-BE49-F238E27FC236}">
                <a16:creationId xmlns:a16="http://schemas.microsoft.com/office/drawing/2014/main" id="{A61FB3AA-84D0-426F-853E-8D3BEFC1E474}"/>
              </a:ext>
            </a:extLst>
          </p:cNvPr>
          <p:cNvSpPr txBox="1"/>
          <p:nvPr/>
        </p:nvSpPr>
        <p:spPr>
          <a:xfrm>
            <a:off x="2994660" y="4253865"/>
            <a:ext cx="7707630" cy="1198880"/>
          </a:xfrm>
          <a:prstGeom prst="rect">
            <a:avLst/>
          </a:prstGeom>
          <a:noFill/>
        </p:spPr>
        <p:txBody>
          <a:bodyPr wrap="square" rtlCol="0" anchor="t">
            <a:spAutoFit/>
          </a:bodyPr>
          <a:lstStyle/>
          <a:p>
            <a:r>
              <a:rPr lang="en-US" altLang="zh-CN" sz="2400" b="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1950</a:t>
            </a:r>
            <a:r>
              <a:rPr lang="zh-CN" altLang="en-US" sz="2400" b="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，艾伦·麦席森·图灵（Alan Mathison Turing）</a:t>
            </a:r>
          </a:p>
          <a:p>
            <a:r>
              <a:rPr lang="zh-CN" altLang="en-US" sz="240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计算机科学之父，人工智能之父，提出了著名的“图灵测试”，发表论文《机器能思考吗》这一划时代的论文</a:t>
            </a:r>
          </a:p>
        </p:txBody>
      </p:sp>
    </p:spTree>
    <p:extLst>
      <p:ext uri="{BB962C8B-B14F-4D97-AF65-F5344CB8AC3E}">
        <p14:creationId xmlns:p14="http://schemas.microsoft.com/office/powerpoint/2010/main" val="373714521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41E37B5-01CD-48A4-AC1E-B626CCA10AEF}"/>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50</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C10D3A57-712A-4DC6-88B1-A1BAA8D4A960}"/>
              </a:ext>
            </a:extLst>
          </p:cNvPr>
          <p:cNvSpPr>
            <a:spLocks noGrp="1"/>
          </p:cNvSpPr>
          <p:nvPr>
            <p:ph type="title"/>
          </p:nvPr>
        </p:nvSpPr>
        <p:spPr/>
        <p:txBody>
          <a:bodyPr/>
          <a:lstStyle/>
          <a:p>
            <a:r>
              <a:rPr lang="zh-CN" altLang="en-US" dirty="0"/>
              <a:t>自然语言处理引论</a:t>
            </a:r>
          </a:p>
        </p:txBody>
      </p:sp>
      <p:sp>
        <p:nvSpPr>
          <p:cNvPr id="4" name="文本占位符 3">
            <a:extLst>
              <a:ext uri="{FF2B5EF4-FFF2-40B4-BE49-F238E27FC236}">
                <a16:creationId xmlns:a16="http://schemas.microsoft.com/office/drawing/2014/main" id="{A637460C-5D28-4E88-BB74-93F0F71C6EB7}"/>
              </a:ext>
            </a:extLst>
          </p:cNvPr>
          <p:cNvSpPr>
            <a:spLocks noGrp="1"/>
          </p:cNvSpPr>
          <p:nvPr>
            <p:ph type="body" sz="half" idx="2"/>
          </p:nvPr>
        </p:nvSpPr>
        <p:spPr/>
        <p:txBody>
          <a:bodyPr/>
          <a:lstStyle/>
          <a:p>
            <a:r>
              <a:rPr lang="zh-CN" altLang="en-US" dirty="0"/>
              <a:t>部分语料库</a:t>
            </a:r>
          </a:p>
        </p:txBody>
      </p:sp>
      <p:sp>
        <p:nvSpPr>
          <p:cNvPr id="5" name="Content Placeholder 2">
            <a:extLst>
              <a:ext uri="{FF2B5EF4-FFF2-40B4-BE49-F238E27FC236}">
                <a16:creationId xmlns:a16="http://schemas.microsoft.com/office/drawing/2014/main" id="{A60DC8D4-5E78-467D-9B15-92552EC2E9B6}"/>
              </a:ext>
            </a:extLst>
          </p:cNvPr>
          <p:cNvSpPr>
            <a:spLocks noGrp="1"/>
          </p:cNvSpPr>
          <p:nvPr/>
        </p:nvSpPr>
        <p:spPr>
          <a:xfrm>
            <a:off x="599440" y="1609725"/>
            <a:ext cx="4708525" cy="48190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rgbClr val="198C8F"/>
                </a:solidFill>
                <a:latin typeface="微软雅黑" panose="020B0503020204020204" pitchFamily="34" charset="-122"/>
                <a:ea typeface="微软雅黑" panose="020B0503020204020204" pitchFamily="34" charset="-122"/>
                <a:sym typeface="+mn-ea"/>
              </a:rPr>
              <a:t>文本分类语料库</a:t>
            </a:r>
            <a:endParaRPr lang="en-US" b="1" dirty="0">
              <a:solidFill>
                <a:srgbClr val="198C8F"/>
              </a:solidFill>
              <a:latin typeface="微软雅黑" panose="020B0503020204020204" pitchFamily="34" charset="-122"/>
              <a:ea typeface="微软雅黑" panose="020B0503020204020204" pitchFamily="34" charset="-122"/>
            </a:endParaRPr>
          </a:p>
          <a:p>
            <a:pPr lvl="1">
              <a:lnSpc>
                <a:spcPct val="150000"/>
              </a:lnSpc>
            </a:pPr>
            <a:r>
              <a:rPr lang="zh-CN" altLang="en-US"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搜狗文本分类语料库，包含汽车、财经、</a:t>
            </a:r>
            <a:r>
              <a:rPr lang="en-US" altLang="zh-CN"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IT</a:t>
            </a:r>
            <a:r>
              <a:rPr lang="zh-CN" altLang="en-US"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、教育等</a:t>
            </a:r>
            <a:r>
              <a:rPr lang="en-US" altLang="zh-CN"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10</a:t>
            </a:r>
            <a:r>
              <a:rPr lang="zh-CN" altLang="en-US"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个分类，每个分类</a:t>
            </a:r>
            <a:r>
              <a:rPr lang="en-US" altLang="zh-CN"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8000</a:t>
            </a:r>
            <a:r>
              <a:rPr lang="zh-CN" altLang="en-US"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篇新闻（几百字）</a:t>
            </a:r>
          </a:p>
          <a:p>
            <a:pPr lvl="1" algn="l">
              <a:lnSpc>
                <a:spcPct val="150000"/>
              </a:lnSpc>
              <a:buClrTx/>
              <a:buSzTx/>
            </a:pPr>
            <a:r>
              <a:rPr lang="zh-CN" altLang="en-US"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情感分类语料库-可作为一个子集</a:t>
            </a:r>
          </a:p>
        </p:txBody>
      </p:sp>
      <p:sp>
        <p:nvSpPr>
          <p:cNvPr id="7" name="Content Placeholder 2">
            <a:extLst>
              <a:ext uri="{FF2B5EF4-FFF2-40B4-BE49-F238E27FC236}">
                <a16:creationId xmlns:a16="http://schemas.microsoft.com/office/drawing/2014/main" id="{DB041BE3-1A8D-478A-BF61-C0043A7A8177}"/>
              </a:ext>
            </a:extLst>
          </p:cNvPr>
          <p:cNvSpPr>
            <a:spLocks noGrp="1"/>
          </p:cNvSpPr>
          <p:nvPr/>
        </p:nvSpPr>
        <p:spPr>
          <a:xfrm>
            <a:off x="6884037" y="1609725"/>
            <a:ext cx="4174282" cy="34951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chemeClr val="accent5">
                    <a:lumMod val="75000"/>
                  </a:schemeClr>
                </a:solidFill>
                <a:latin typeface="微软雅黑" panose="020B0503020204020204" pitchFamily="34" charset="-122"/>
                <a:ea typeface="微软雅黑" panose="020B0503020204020204" pitchFamily="34" charset="-122"/>
                <a:sym typeface="+mn-ea"/>
              </a:rPr>
              <a:t>语料库的建设</a:t>
            </a:r>
            <a:endParaRPr lang="en-US" b="1" dirty="0">
              <a:solidFill>
                <a:schemeClr val="accent5">
                  <a:lumMod val="75000"/>
                </a:schemeClr>
              </a:solidFill>
              <a:latin typeface="微软雅黑" panose="020B0503020204020204" pitchFamily="34" charset="-122"/>
              <a:ea typeface="微软雅黑" panose="020B0503020204020204" pitchFamily="34" charset="-122"/>
            </a:endParaRPr>
          </a:p>
          <a:p>
            <a:pPr lvl="1">
              <a:lnSpc>
                <a:spcPct val="150000"/>
              </a:lnSpc>
            </a:pPr>
            <a:r>
              <a:rPr lang="zh-CN" altLang="en-US"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规范制定</a:t>
            </a:r>
          </a:p>
          <a:p>
            <a:pPr lvl="1">
              <a:lnSpc>
                <a:spcPct val="150000"/>
              </a:lnSpc>
            </a:pPr>
            <a:r>
              <a:rPr lang="zh-CN" altLang="en-US"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人员培训</a:t>
            </a:r>
          </a:p>
          <a:p>
            <a:pPr lvl="1">
              <a:lnSpc>
                <a:spcPct val="150000"/>
              </a:lnSpc>
            </a:pPr>
            <a:r>
              <a:rPr lang="zh-CN" altLang="en-US"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人工标注</a:t>
            </a:r>
            <a:r>
              <a:rPr lang="en-US" altLang="zh-CN"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dirty="0" err="1">
                <a:solidFill>
                  <a:schemeClr val="accent5">
                    <a:lumMod val="75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协同工作</a:t>
            </a:r>
          </a:p>
        </p:txBody>
      </p:sp>
    </p:spTree>
    <p:extLst>
      <p:ext uri="{BB962C8B-B14F-4D97-AF65-F5344CB8AC3E}">
        <p14:creationId xmlns:p14="http://schemas.microsoft.com/office/powerpoint/2010/main" val="21986096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A32520A-F606-403B-A8B0-E68AD02C8480}"/>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51</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6CFB32AB-8C4C-418A-BEA1-DB931E8D6254}"/>
              </a:ext>
            </a:extLst>
          </p:cNvPr>
          <p:cNvSpPr>
            <a:spLocks noGrp="1"/>
          </p:cNvSpPr>
          <p:nvPr>
            <p:ph type="title"/>
          </p:nvPr>
        </p:nvSpPr>
        <p:spPr/>
        <p:txBody>
          <a:bodyPr/>
          <a:lstStyle/>
          <a:p>
            <a:endParaRPr lang="zh-CN" altLang="en-US"/>
          </a:p>
        </p:txBody>
      </p:sp>
      <p:sp>
        <p:nvSpPr>
          <p:cNvPr id="4" name="文本占位符 3">
            <a:extLst>
              <a:ext uri="{FF2B5EF4-FFF2-40B4-BE49-F238E27FC236}">
                <a16:creationId xmlns:a16="http://schemas.microsoft.com/office/drawing/2014/main" id="{359D23AB-47F7-474A-97A6-9DED094009B0}"/>
              </a:ext>
            </a:extLst>
          </p:cNvPr>
          <p:cNvSpPr>
            <a:spLocks noGrp="1"/>
          </p:cNvSpPr>
          <p:nvPr>
            <p:ph type="body" sz="half" idx="2"/>
          </p:nvPr>
        </p:nvSpPr>
        <p:spPr/>
        <p:txBody>
          <a:bodyPr/>
          <a:lstStyle/>
          <a:p>
            <a:endParaRPr lang="zh-CN" altLang="en-US"/>
          </a:p>
        </p:txBody>
      </p:sp>
      <p:sp>
        <p:nvSpPr>
          <p:cNvPr id="5" name="Content Placeholder 2">
            <a:extLst>
              <a:ext uri="{FF2B5EF4-FFF2-40B4-BE49-F238E27FC236}">
                <a16:creationId xmlns:a16="http://schemas.microsoft.com/office/drawing/2014/main" id="{451E2DD0-4CB2-4CCF-BE96-A79A4778B9BB}"/>
              </a:ext>
            </a:extLst>
          </p:cNvPr>
          <p:cNvSpPr>
            <a:spLocks noGrp="1"/>
          </p:cNvSpPr>
          <p:nvPr/>
        </p:nvSpPr>
        <p:spPr>
          <a:xfrm>
            <a:off x="608330" y="1600835"/>
            <a:ext cx="6834505" cy="48190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b="1" dirty="0">
                <a:solidFill>
                  <a:srgbClr val="0D38F1"/>
                </a:solidFill>
                <a:latin typeface="微软雅黑" panose="020B0503020204020204" pitchFamily="34" charset="-122"/>
                <a:ea typeface="微软雅黑" panose="020B0503020204020204" pitchFamily="34" charset="-122"/>
                <a:sym typeface="+mn-ea"/>
              </a:rPr>
              <a:t>不断出现的</a:t>
            </a:r>
            <a:r>
              <a:rPr lang="en-US" altLang="zh-CN" b="1" dirty="0">
                <a:solidFill>
                  <a:srgbClr val="0D38F1"/>
                </a:solidFill>
                <a:latin typeface="微软雅黑" panose="020B0503020204020204" pitchFamily="34" charset="-122"/>
                <a:ea typeface="微软雅黑" panose="020B0503020204020204" pitchFamily="34" charset="-122"/>
                <a:sym typeface="+mn-ea"/>
              </a:rPr>
              <a:t>NLP</a:t>
            </a:r>
            <a:r>
              <a:rPr lang="zh-CN" altLang="en-US" b="1" dirty="0">
                <a:solidFill>
                  <a:srgbClr val="0D38F1"/>
                </a:solidFill>
                <a:latin typeface="微软雅黑" panose="020B0503020204020204" pitchFamily="34" charset="-122"/>
                <a:ea typeface="微软雅黑" panose="020B0503020204020204" pitchFamily="34" charset="-122"/>
                <a:sym typeface="+mn-ea"/>
              </a:rPr>
              <a:t>开源工具</a:t>
            </a:r>
            <a:endParaRPr lang="en-US" b="1" dirty="0">
              <a:solidFill>
                <a:srgbClr val="0D38F1"/>
              </a:solidFill>
              <a:latin typeface="微软雅黑" panose="020B0503020204020204" pitchFamily="34" charset="-122"/>
              <a:ea typeface="微软雅黑" panose="020B0503020204020204" pitchFamily="34" charset="-122"/>
            </a:endParaRPr>
          </a:p>
          <a:p>
            <a:pPr lvl="1">
              <a:lnSpc>
                <a:spcPct val="150000"/>
              </a:lnSpc>
            </a:pPr>
            <a:r>
              <a:rPr lang="zh-CN" altLang="en-US" b="1" dirty="0" err="1">
                <a:solidFill>
                  <a:srgbClr val="0D38F1"/>
                </a:solidFill>
                <a:latin typeface="微软雅黑" panose="020B0503020204020204" pitchFamily="34" charset="-122"/>
                <a:ea typeface="微软雅黑" panose="020B0503020204020204" pitchFamily="34" charset="-122"/>
                <a:cs typeface="Times New Roman" panose="02020603050405020304" pitchFamily="18" charset="0"/>
                <a:sym typeface="+mn-ea"/>
              </a:rPr>
              <a:t>NLTK（Natural Language Toolkit）</a:t>
            </a:r>
          </a:p>
          <a:p>
            <a:pPr lvl="1">
              <a:lnSpc>
                <a:spcPct val="150000"/>
              </a:lnSpc>
            </a:pPr>
            <a:r>
              <a:rPr lang="zh-CN" altLang="en-US" b="1" dirty="0" err="1">
                <a:solidFill>
                  <a:srgbClr val="0D38F1"/>
                </a:solidFill>
                <a:latin typeface="微软雅黑" panose="020B0503020204020204" pitchFamily="34" charset="-122"/>
                <a:ea typeface="微软雅黑" panose="020B0503020204020204" pitchFamily="34" charset="-122"/>
                <a:cs typeface="Times New Roman" panose="02020603050405020304" pitchFamily="18" charset="0"/>
                <a:sym typeface="+mn-ea"/>
              </a:rPr>
              <a:t>Stanford CoreNLP</a:t>
            </a:r>
          </a:p>
          <a:p>
            <a:pPr lvl="1">
              <a:lnSpc>
                <a:spcPct val="150000"/>
              </a:lnSpc>
            </a:pPr>
            <a:r>
              <a:rPr b="1" dirty="0" err="1">
                <a:solidFill>
                  <a:srgbClr val="0D38F1"/>
                </a:solidFill>
                <a:latin typeface="微软雅黑" panose="020B0503020204020204" pitchFamily="34" charset="-122"/>
                <a:ea typeface="微软雅黑" panose="020B0503020204020204" pitchFamily="34" charset="-122"/>
                <a:cs typeface="Times New Roman" panose="02020603050405020304" pitchFamily="18" charset="0"/>
                <a:sym typeface="+mn-ea"/>
              </a:rPr>
              <a:t>LTP（Language Technology Platform）</a:t>
            </a:r>
          </a:p>
          <a:p>
            <a:pPr lvl="1">
              <a:lnSpc>
                <a:spcPct val="150000"/>
              </a:lnSpc>
            </a:pPr>
            <a:r>
              <a:rPr b="1" dirty="0" err="1">
                <a:solidFill>
                  <a:srgbClr val="0D38F1"/>
                </a:solidFill>
                <a:latin typeface="微软雅黑" panose="020B0503020204020204" pitchFamily="34" charset="-122"/>
                <a:ea typeface="微软雅黑" panose="020B0503020204020204" pitchFamily="34" charset="-122"/>
                <a:cs typeface="Times New Roman" panose="02020603050405020304" pitchFamily="18" charset="0"/>
                <a:sym typeface="+mn-ea"/>
              </a:rPr>
              <a:t>HanLP</a:t>
            </a:r>
          </a:p>
          <a:p>
            <a:pPr lvl="1">
              <a:lnSpc>
                <a:spcPct val="150000"/>
              </a:lnSpc>
            </a:pPr>
            <a:r>
              <a:rPr b="1" dirty="0" err="1">
                <a:solidFill>
                  <a:srgbClr val="0D38F1"/>
                </a:solidFill>
                <a:latin typeface="微软雅黑" panose="020B0503020204020204" pitchFamily="34" charset="-122"/>
                <a:ea typeface="微软雅黑" panose="020B0503020204020204" pitchFamily="34" charset="-122"/>
                <a:cs typeface="Times New Roman" panose="02020603050405020304" pitchFamily="18" charset="0"/>
                <a:sym typeface="+mn-ea"/>
              </a:rPr>
              <a:t>FudanNLP</a:t>
            </a:r>
            <a:r>
              <a:rPr lang="zh-CN" b="1" dirty="0" err="1">
                <a:solidFill>
                  <a:srgbClr val="0D38F1"/>
                </a:solidFill>
                <a:latin typeface="微软雅黑" panose="020B0503020204020204" pitchFamily="34" charset="-122"/>
                <a:ea typeface="微软雅黑" panose="020B0503020204020204" pitchFamily="34" charset="-122"/>
                <a:cs typeface="Times New Roman" panose="02020603050405020304" pitchFamily="18" charset="0"/>
                <a:sym typeface="+mn-ea"/>
              </a:rPr>
              <a:t>、NLPIR、THULAC、</a:t>
            </a:r>
            <a:r>
              <a:rPr lang="en-US" altLang="zh-CN" b="1" dirty="0" err="1">
                <a:solidFill>
                  <a:srgbClr val="0D38F1"/>
                </a:solidFill>
                <a:latin typeface="微软雅黑" panose="020B0503020204020204" pitchFamily="34" charset="-122"/>
                <a:ea typeface="微软雅黑" panose="020B0503020204020204" pitchFamily="34" charset="-122"/>
                <a:cs typeface="Times New Roman" panose="02020603050405020304" pitchFamily="18" charset="0"/>
                <a:sym typeface="+mn-ea"/>
              </a:rPr>
              <a:t>......</a:t>
            </a:r>
            <a:endParaRPr lang="zh-CN" b="1" dirty="0" err="1">
              <a:solidFill>
                <a:srgbClr val="0D38F1"/>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a:p>
            <a:pPr lvl="1">
              <a:lnSpc>
                <a:spcPct val="150000"/>
              </a:lnSpc>
            </a:pPr>
            <a:r>
              <a:rPr lang="zh-CN" b="1" dirty="0" err="1">
                <a:solidFill>
                  <a:srgbClr val="0D38F1"/>
                </a:solidFill>
                <a:latin typeface="微软雅黑" panose="020B0503020204020204" pitchFamily="34" charset="-122"/>
                <a:ea typeface="微软雅黑" panose="020B0503020204020204" pitchFamily="34" charset="-122"/>
                <a:cs typeface="Times New Roman" panose="02020603050405020304" pitchFamily="18" charset="0"/>
                <a:sym typeface="+mn-ea"/>
              </a:rPr>
              <a:t>Gensim、spaCy、</a:t>
            </a:r>
            <a:r>
              <a:rPr lang="en-US" altLang="zh-CN" b="1" dirty="0" err="1">
                <a:solidFill>
                  <a:srgbClr val="0D38F1"/>
                </a:solidFill>
                <a:latin typeface="微软雅黑" panose="020B0503020204020204" pitchFamily="34" charset="-122"/>
                <a:ea typeface="微软雅黑" panose="020B0503020204020204" pitchFamily="34" charset="-122"/>
                <a:cs typeface="Times New Roman" panose="02020603050405020304" pitchFamily="18" charset="0"/>
                <a:sym typeface="+mn-ea"/>
              </a:rPr>
              <a:t>......</a:t>
            </a:r>
          </a:p>
        </p:txBody>
      </p:sp>
      <p:pic>
        <p:nvPicPr>
          <p:cNvPr id="6" name="Picture 7">
            <a:extLst>
              <a:ext uri="{FF2B5EF4-FFF2-40B4-BE49-F238E27FC236}">
                <a16:creationId xmlns:a16="http://schemas.microsoft.com/office/drawing/2014/main" id="{E441A3CB-D6BC-440D-941B-5004B67FBA7D}"/>
              </a:ext>
            </a:extLst>
          </p:cNvPr>
          <p:cNvPicPr>
            <a:picLocks noChangeAspect="1"/>
          </p:cNvPicPr>
          <p:nvPr/>
        </p:nvPicPr>
        <p:blipFill>
          <a:blip r:embed="rId2">
            <a:alphaModFix amt="42000"/>
          </a:blip>
          <a:stretch>
            <a:fillRect/>
          </a:stretch>
        </p:blipFill>
        <p:spPr>
          <a:xfrm>
            <a:off x="7212965" y="1659890"/>
            <a:ext cx="4879340" cy="4879340"/>
          </a:xfrm>
          <a:prstGeom prst="rect">
            <a:avLst/>
          </a:prstGeom>
        </p:spPr>
      </p:pic>
    </p:spTree>
    <p:extLst>
      <p:ext uri="{BB962C8B-B14F-4D97-AF65-F5344CB8AC3E}">
        <p14:creationId xmlns:p14="http://schemas.microsoft.com/office/powerpoint/2010/main" val="399173863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E747018-ECFC-4FCB-BF2E-03655E171C44}"/>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52</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82362DA9-2FDD-4F1B-ACCC-4712537971E8}"/>
              </a:ext>
            </a:extLst>
          </p:cNvPr>
          <p:cNvSpPr>
            <a:spLocks noGrp="1"/>
          </p:cNvSpPr>
          <p:nvPr>
            <p:ph type="title"/>
          </p:nvPr>
        </p:nvSpPr>
        <p:spPr/>
        <p:txBody>
          <a:bodyPr/>
          <a:lstStyle/>
          <a:p>
            <a:r>
              <a:rPr lang="zh-CN" altLang="en-US" dirty="0"/>
              <a:t>思考题</a:t>
            </a:r>
          </a:p>
        </p:txBody>
      </p:sp>
      <p:sp>
        <p:nvSpPr>
          <p:cNvPr id="4" name="文本占位符 3">
            <a:extLst>
              <a:ext uri="{FF2B5EF4-FFF2-40B4-BE49-F238E27FC236}">
                <a16:creationId xmlns:a16="http://schemas.microsoft.com/office/drawing/2014/main" id="{250B3A74-F998-4722-B00C-5087AEAA5BC7}"/>
              </a:ext>
            </a:extLst>
          </p:cNvPr>
          <p:cNvSpPr>
            <a:spLocks noGrp="1"/>
          </p:cNvSpPr>
          <p:nvPr>
            <p:ph type="body" sz="half" idx="2"/>
          </p:nvPr>
        </p:nvSpPr>
        <p:spPr/>
        <p:txBody>
          <a:bodyPr/>
          <a:lstStyle/>
          <a:p>
            <a:endParaRPr lang="zh-CN" altLang="en-US"/>
          </a:p>
        </p:txBody>
      </p:sp>
      <p:sp>
        <p:nvSpPr>
          <p:cNvPr id="6" name="TextBox 23">
            <a:extLst>
              <a:ext uri="{FF2B5EF4-FFF2-40B4-BE49-F238E27FC236}">
                <a16:creationId xmlns:a16="http://schemas.microsoft.com/office/drawing/2014/main" id="{7159E2BD-FE33-47AC-9DF8-9F81E993B154}"/>
              </a:ext>
            </a:extLst>
          </p:cNvPr>
          <p:cNvSpPr txBox="1"/>
          <p:nvPr/>
        </p:nvSpPr>
        <p:spPr>
          <a:xfrm>
            <a:off x="2874010" y="2026920"/>
            <a:ext cx="8222615" cy="2336165"/>
          </a:xfrm>
          <a:prstGeom prst="rect">
            <a:avLst/>
          </a:prstGeom>
          <a:noFill/>
        </p:spPr>
        <p:txBody>
          <a:bodyPr wrap="square" lIns="121908" tIns="60954" rIns="121908" bIns="60954" rtlCol="0">
            <a:spAutoFit/>
          </a:bodyPr>
          <a:lstStyle/>
          <a:p>
            <a:pPr lvl="1" algn="l">
              <a:lnSpc>
                <a:spcPct val="150000"/>
              </a:lnSpc>
              <a:buClrTx/>
              <a:buSzTx/>
              <a:buFont typeface="Wingdings" panose="05000000000000000000" pitchFamily="2" charset="2"/>
            </a:pPr>
            <a:r>
              <a:rPr lang="zh-CN" altLang="en-US" sz="3200" b="1" kern="0" dirty="0">
                <a:ln w="18415" cmpd="sng">
                  <a:noFill/>
                  <a:prstDash val="solid"/>
                </a:ln>
                <a:solidFill>
                  <a:srgbClr val="0D38F1"/>
                </a:solidFill>
                <a:latin typeface="微软雅黑" panose="020B0503020204020204" pitchFamily="34" charset="-122"/>
                <a:ea typeface="微软雅黑" panose="020B0503020204020204" pitchFamily="34" charset="-122"/>
                <a:sym typeface="+mn-ea"/>
              </a:rPr>
              <a:t>在</a:t>
            </a:r>
            <a:r>
              <a:rPr lang="zh-CN" altLang="en-US" sz="3200" b="1" kern="0" dirty="0">
                <a:ln w="18415" cmpd="sng">
                  <a:noFill/>
                  <a:prstDash val="solid"/>
                </a:ln>
                <a:solidFill>
                  <a:srgbClr val="0D38F1"/>
                </a:solidFill>
                <a:latin typeface="微软雅黑" panose="020B0503020204020204" pitchFamily="34" charset="-122"/>
                <a:ea typeface="微软雅黑" panose="020B0503020204020204" pitchFamily="34" charset="-122"/>
              </a:rPr>
              <a:t>你日常的学习和生活中，应该遇到很多NLP技术使用的场景，说两个让你印象最深刻的例子。</a:t>
            </a:r>
          </a:p>
        </p:txBody>
      </p:sp>
      <p:pic>
        <p:nvPicPr>
          <p:cNvPr id="7" name="图片 6">
            <a:extLst>
              <a:ext uri="{FF2B5EF4-FFF2-40B4-BE49-F238E27FC236}">
                <a16:creationId xmlns:a16="http://schemas.microsoft.com/office/drawing/2014/main" id="{0769FBF4-4260-4C4A-B531-8BCA4F02212D}"/>
              </a:ext>
            </a:extLst>
          </p:cNvPr>
          <p:cNvPicPr/>
          <p:nvPr/>
        </p:nvPicPr>
        <p:blipFill>
          <a:blip r:embed="rId2"/>
          <a:srcRect l="20374" t="16555" r="20393" b="17450"/>
          <a:stretch>
            <a:fillRect/>
          </a:stretch>
        </p:blipFill>
        <p:spPr>
          <a:xfrm>
            <a:off x="589915" y="2170430"/>
            <a:ext cx="1991995" cy="2060575"/>
          </a:xfrm>
          <a:prstGeom prst="rect">
            <a:avLst/>
          </a:prstGeom>
          <a:noFill/>
          <a:ln w="9525">
            <a:noFill/>
          </a:ln>
        </p:spPr>
      </p:pic>
    </p:spTree>
    <p:extLst>
      <p:ext uri="{BB962C8B-B14F-4D97-AF65-F5344CB8AC3E}">
        <p14:creationId xmlns:p14="http://schemas.microsoft.com/office/powerpoint/2010/main" val="1230376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20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left)">
                                      <p:cBhvr>
                                        <p:cTn id="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26928F74-83B5-4698-A636-9EFF3CB67F75}"/>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6</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431356C2-FDEF-4511-9D6E-E41940A6647E}"/>
              </a:ext>
            </a:extLst>
          </p:cNvPr>
          <p:cNvSpPr>
            <a:spLocks noGrp="1"/>
          </p:cNvSpPr>
          <p:nvPr>
            <p:ph type="title"/>
          </p:nvPr>
        </p:nvSpPr>
        <p:spPr/>
        <p:txBody>
          <a:bodyPr/>
          <a:lstStyle/>
          <a:p>
            <a:r>
              <a:rPr lang="en-US" altLang="zh-CN" dirty="0"/>
              <a:t>NLP</a:t>
            </a:r>
            <a:r>
              <a:rPr lang="zh-CN" altLang="en-US" dirty="0"/>
              <a:t>背景</a:t>
            </a:r>
          </a:p>
        </p:txBody>
      </p:sp>
      <p:sp>
        <p:nvSpPr>
          <p:cNvPr id="4" name="文本占位符 3">
            <a:extLst>
              <a:ext uri="{FF2B5EF4-FFF2-40B4-BE49-F238E27FC236}">
                <a16:creationId xmlns:a16="http://schemas.microsoft.com/office/drawing/2014/main" id="{19F1204B-464F-4761-A2AA-94830A76A849}"/>
              </a:ext>
            </a:extLst>
          </p:cNvPr>
          <p:cNvSpPr>
            <a:spLocks noGrp="1"/>
          </p:cNvSpPr>
          <p:nvPr>
            <p:ph type="body" sz="half" idx="2"/>
          </p:nvPr>
        </p:nvSpPr>
        <p:spPr/>
        <p:txBody>
          <a:bodyPr/>
          <a:lstStyle/>
          <a:p>
            <a:r>
              <a:rPr lang="zh-CN" altLang="en-US" dirty="0"/>
              <a:t>发展历程及重要人物</a:t>
            </a:r>
          </a:p>
        </p:txBody>
      </p:sp>
      <p:sp>
        <p:nvSpPr>
          <p:cNvPr id="9" name="文本框 8">
            <a:extLst>
              <a:ext uri="{FF2B5EF4-FFF2-40B4-BE49-F238E27FC236}">
                <a16:creationId xmlns:a16="http://schemas.microsoft.com/office/drawing/2014/main" id="{55BDAEC2-2F47-4A43-A877-B9A2712C91FE}"/>
              </a:ext>
            </a:extLst>
          </p:cNvPr>
          <p:cNvSpPr txBox="1"/>
          <p:nvPr/>
        </p:nvSpPr>
        <p:spPr>
          <a:xfrm>
            <a:off x="3838575" y="1941830"/>
            <a:ext cx="7805420" cy="1938020"/>
          </a:xfrm>
          <a:prstGeom prst="rect">
            <a:avLst/>
          </a:prstGeom>
          <a:noFill/>
        </p:spPr>
        <p:txBody>
          <a:bodyPr wrap="square" rtlCol="0" anchor="t">
            <a:spAutoFit/>
          </a:bodyPr>
          <a:lstStyle/>
          <a:p>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1956</a:t>
            </a:r>
            <a:r>
              <a:rPr lang="zh-CN" altLang="en-US"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，达特茅斯会议，讨论用机器来模仿人类学习以及其他方面的智能，一般认为这标志着人工智能概念的诞生。</a:t>
            </a:r>
          </a:p>
          <a:p>
            <a:r>
              <a:rPr sz="2400"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约翰·麦卡锡（John</a:t>
            </a:r>
            <a:r>
              <a:rPr sz="2400"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 McCarthy）、</a:t>
            </a:r>
            <a:r>
              <a:rPr sz="2400"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马文·闵斯基（Marvin</a:t>
            </a:r>
            <a:r>
              <a:rPr sz="2400"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 </a:t>
            </a:r>
            <a:r>
              <a:rPr sz="2400"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Minsky，人工智能与认知学专家</a:t>
            </a:r>
            <a:r>
              <a:rPr sz="2400"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sz="2400"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克劳德·香农（Claude</a:t>
            </a:r>
            <a:r>
              <a:rPr sz="2400"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 </a:t>
            </a:r>
            <a:r>
              <a:rPr sz="2400"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Shannon，信息论的创始人</a:t>
            </a:r>
            <a:r>
              <a:rPr sz="2400"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sz="2400"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等</a:t>
            </a:r>
          </a:p>
        </p:txBody>
      </p:sp>
      <p:sp>
        <p:nvSpPr>
          <p:cNvPr id="10" name="文本框 9">
            <a:extLst>
              <a:ext uri="{FF2B5EF4-FFF2-40B4-BE49-F238E27FC236}">
                <a16:creationId xmlns:a16="http://schemas.microsoft.com/office/drawing/2014/main" id="{9072BA2A-0515-43CD-8BB5-35D4FD97F04C}"/>
              </a:ext>
            </a:extLst>
          </p:cNvPr>
          <p:cNvSpPr txBox="1"/>
          <p:nvPr/>
        </p:nvSpPr>
        <p:spPr>
          <a:xfrm>
            <a:off x="3180080" y="4497070"/>
            <a:ext cx="7707630" cy="1198880"/>
          </a:xfrm>
          <a:prstGeom prst="rect">
            <a:avLst/>
          </a:prstGeom>
          <a:noFill/>
        </p:spPr>
        <p:txBody>
          <a:bodyPr wrap="square" rtlCol="0" anchor="t">
            <a:spAutoFit/>
          </a:bodyPr>
          <a:lstStyle/>
          <a:p>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1958年，麦卡锡带领由 MIT </a:t>
            </a:r>
            <a:r>
              <a:rPr sz="24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学生组成的团队开发了一门全新的表处理语言</a:t>
            </a: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 </a:t>
            </a:r>
            <a:r>
              <a:rPr sz="24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LISP，赋予了编程语言更强的数学计算能力。LISP</a:t>
            </a: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 </a:t>
            </a:r>
            <a:r>
              <a:rPr sz="24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语言后来也被称为人工智能的“母语</a:t>
            </a: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1" name="图片 10" descr="C:/Users/dell/AppData/Local/Temp/picturecompress_20211109130927/output_10.jpgoutput_10">
            <a:extLst>
              <a:ext uri="{FF2B5EF4-FFF2-40B4-BE49-F238E27FC236}">
                <a16:creationId xmlns:a16="http://schemas.microsoft.com/office/drawing/2014/main" id="{A54560A6-6FD0-4735-AB23-83238D311E53}"/>
              </a:ext>
            </a:extLst>
          </p:cNvPr>
          <p:cNvPicPr/>
          <p:nvPr/>
        </p:nvPicPr>
        <p:blipFill>
          <a:blip r:embed="rId2"/>
          <a:stretch>
            <a:fillRect/>
          </a:stretch>
        </p:blipFill>
        <p:spPr>
          <a:xfrm>
            <a:off x="385445" y="1494155"/>
            <a:ext cx="3197225" cy="2381885"/>
          </a:xfrm>
          <a:prstGeom prst="rect">
            <a:avLst/>
          </a:prstGeom>
          <a:noFill/>
          <a:ln w="9525">
            <a:noFill/>
          </a:ln>
        </p:spPr>
      </p:pic>
      <p:pic>
        <p:nvPicPr>
          <p:cNvPr id="12" name="图片 11" descr="C:/Users/dell/AppData/Local/Temp/picturecompress_20211109130927/output_11.jpgoutput_11">
            <a:extLst>
              <a:ext uri="{FF2B5EF4-FFF2-40B4-BE49-F238E27FC236}">
                <a16:creationId xmlns:a16="http://schemas.microsoft.com/office/drawing/2014/main" id="{394FD064-B22F-401B-AE93-3CAA1C8E0443}"/>
              </a:ext>
            </a:extLst>
          </p:cNvPr>
          <p:cNvPicPr/>
          <p:nvPr/>
        </p:nvPicPr>
        <p:blipFill>
          <a:blip r:embed="rId3"/>
          <a:stretch>
            <a:fillRect/>
          </a:stretch>
        </p:blipFill>
        <p:spPr>
          <a:xfrm>
            <a:off x="1189990" y="4191635"/>
            <a:ext cx="1588135" cy="1947545"/>
          </a:xfrm>
          <a:prstGeom prst="rect">
            <a:avLst/>
          </a:prstGeom>
          <a:noFill/>
          <a:ln w="9525">
            <a:noFill/>
          </a:ln>
        </p:spPr>
      </p:pic>
    </p:spTree>
    <p:extLst>
      <p:ext uri="{BB962C8B-B14F-4D97-AF65-F5344CB8AC3E}">
        <p14:creationId xmlns:p14="http://schemas.microsoft.com/office/powerpoint/2010/main" val="4227561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26928F74-83B5-4698-A636-9EFF3CB67F75}"/>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7</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431356C2-FDEF-4511-9D6E-E41940A6647E}"/>
              </a:ext>
            </a:extLst>
          </p:cNvPr>
          <p:cNvSpPr>
            <a:spLocks noGrp="1"/>
          </p:cNvSpPr>
          <p:nvPr>
            <p:ph type="title"/>
          </p:nvPr>
        </p:nvSpPr>
        <p:spPr/>
        <p:txBody>
          <a:bodyPr/>
          <a:lstStyle/>
          <a:p>
            <a:r>
              <a:rPr lang="en-US" altLang="zh-CN" dirty="0"/>
              <a:t>NLP</a:t>
            </a:r>
            <a:r>
              <a:rPr lang="zh-CN" altLang="en-US" dirty="0"/>
              <a:t>背景</a:t>
            </a:r>
          </a:p>
        </p:txBody>
      </p:sp>
      <p:sp>
        <p:nvSpPr>
          <p:cNvPr id="4" name="文本占位符 3">
            <a:extLst>
              <a:ext uri="{FF2B5EF4-FFF2-40B4-BE49-F238E27FC236}">
                <a16:creationId xmlns:a16="http://schemas.microsoft.com/office/drawing/2014/main" id="{19F1204B-464F-4761-A2AA-94830A76A849}"/>
              </a:ext>
            </a:extLst>
          </p:cNvPr>
          <p:cNvSpPr>
            <a:spLocks noGrp="1"/>
          </p:cNvSpPr>
          <p:nvPr>
            <p:ph type="body" sz="half" idx="2"/>
          </p:nvPr>
        </p:nvSpPr>
        <p:spPr/>
        <p:txBody>
          <a:bodyPr/>
          <a:lstStyle/>
          <a:p>
            <a:r>
              <a:rPr lang="zh-CN" altLang="en-US" dirty="0"/>
              <a:t>发展历程及重要人物</a:t>
            </a:r>
          </a:p>
        </p:txBody>
      </p:sp>
      <p:sp>
        <p:nvSpPr>
          <p:cNvPr id="9" name="文本框 8">
            <a:extLst>
              <a:ext uri="{FF2B5EF4-FFF2-40B4-BE49-F238E27FC236}">
                <a16:creationId xmlns:a16="http://schemas.microsoft.com/office/drawing/2014/main" id="{71A1BFB6-242A-419D-9AB9-624F964EE28F}"/>
              </a:ext>
            </a:extLst>
          </p:cNvPr>
          <p:cNvSpPr txBox="1"/>
          <p:nvPr/>
        </p:nvSpPr>
        <p:spPr>
          <a:xfrm>
            <a:off x="5929629" y="2267585"/>
            <a:ext cx="6043089" cy="3046988"/>
          </a:xfrm>
          <a:prstGeom prst="rect">
            <a:avLst/>
          </a:prstGeom>
          <a:noFill/>
        </p:spPr>
        <p:txBody>
          <a:bodyPr wrap="square" rtlCol="0" anchor="t">
            <a:spAutoFit/>
          </a:bodyPr>
          <a:lstStyle/>
          <a:p>
            <a:pPr marL="342900" indent="-342900">
              <a:buFont typeface="Wingdings" panose="05000000000000000000" pitchFamily="2" charset="2"/>
              <a:buChar char="l"/>
            </a:pP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1964年，首个自然语言对话程序 </a:t>
            </a:r>
            <a:r>
              <a:rPr sz="24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ELIZA诞生，由于当时的计算能力有限，ELIZA</a:t>
            </a: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 </a:t>
            </a:r>
            <a:r>
              <a:rPr sz="24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只是通过重新排列句子并遵循相对简单的语法规则来实现与人类的简单交流</a:t>
            </a:r>
            <a:endPar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buFont typeface="Wingdings" panose="05000000000000000000" pitchFamily="2" charset="2"/>
              <a:buChar char="l"/>
            </a:pPr>
            <a:endPar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buFont typeface="Wingdings" panose="05000000000000000000" pitchFamily="2" charset="2"/>
              <a:buChar char="l"/>
            </a:pP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1965年-1980年，由于计算能力的限制，经费的不足，人们对于人工智能的预期和信心逐渐下跌，nlp陷入低谷</a:t>
            </a:r>
          </a:p>
        </p:txBody>
      </p:sp>
      <p:pic>
        <p:nvPicPr>
          <p:cNvPr id="10" name="图片 9" descr="C:/Users/dell/AppData/Local/Temp/picturecompress_20211109130927/output_12.jpgoutput_12">
            <a:extLst>
              <a:ext uri="{FF2B5EF4-FFF2-40B4-BE49-F238E27FC236}">
                <a16:creationId xmlns:a16="http://schemas.microsoft.com/office/drawing/2014/main" id="{DDAB2EBF-97FC-44E0-ADD9-521A4A3848C6}"/>
              </a:ext>
            </a:extLst>
          </p:cNvPr>
          <p:cNvPicPr/>
          <p:nvPr/>
        </p:nvPicPr>
        <p:blipFill>
          <a:blip r:embed="rId2"/>
          <a:srcRect/>
          <a:stretch>
            <a:fillRect/>
          </a:stretch>
        </p:blipFill>
        <p:spPr>
          <a:xfrm>
            <a:off x="309245" y="2065020"/>
            <a:ext cx="5415915" cy="3615690"/>
          </a:xfrm>
          <a:prstGeom prst="rect">
            <a:avLst/>
          </a:prstGeom>
          <a:noFill/>
          <a:ln w="9525">
            <a:noFill/>
          </a:ln>
        </p:spPr>
      </p:pic>
    </p:spTree>
    <p:extLst>
      <p:ext uri="{BB962C8B-B14F-4D97-AF65-F5344CB8AC3E}">
        <p14:creationId xmlns:p14="http://schemas.microsoft.com/office/powerpoint/2010/main" val="3909459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26928F74-83B5-4698-A636-9EFF3CB67F75}"/>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8</a:t>
            </a:fld>
            <a:endParaRPr lang="en-US" dirty="0">
              <a:solidFill>
                <a:prstClr val="black">
                  <a:lumMod val="75000"/>
                  <a:lumOff val="25000"/>
                </a:prstClr>
              </a:solidFill>
            </a:endParaRPr>
          </a:p>
        </p:txBody>
      </p:sp>
      <p:sp>
        <p:nvSpPr>
          <p:cNvPr id="3" name="标题 2">
            <a:extLst>
              <a:ext uri="{FF2B5EF4-FFF2-40B4-BE49-F238E27FC236}">
                <a16:creationId xmlns:a16="http://schemas.microsoft.com/office/drawing/2014/main" id="{431356C2-FDEF-4511-9D6E-E41940A6647E}"/>
              </a:ext>
            </a:extLst>
          </p:cNvPr>
          <p:cNvSpPr>
            <a:spLocks noGrp="1"/>
          </p:cNvSpPr>
          <p:nvPr>
            <p:ph type="title"/>
          </p:nvPr>
        </p:nvSpPr>
        <p:spPr/>
        <p:txBody>
          <a:bodyPr/>
          <a:lstStyle/>
          <a:p>
            <a:r>
              <a:rPr lang="en-US" altLang="zh-CN" dirty="0"/>
              <a:t>NLP</a:t>
            </a:r>
            <a:r>
              <a:rPr lang="zh-CN" altLang="en-US" dirty="0"/>
              <a:t>背景</a:t>
            </a:r>
          </a:p>
        </p:txBody>
      </p:sp>
      <p:sp>
        <p:nvSpPr>
          <p:cNvPr id="4" name="文本占位符 3">
            <a:extLst>
              <a:ext uri="{FF2B5EF4-FFF2-40B4-BE49-F238E27FC236}">
                <a16:creationId xmlns:a16="http://schemas.microsoft.com/office/drawing/2014/main" id="{19F1204B-464F-4761-A2AA-94830A76A849}"/>
              </a:ext>
            </a:extLst>
          </p:cNvPr>
          <p:cNvSpPr>
            <a:spLocks noGrp="1"/>
          </p:cNvSpPr>
          <p:nvPr>
            <p:ph type="body" sz="half" idx="2"/>
          </p:nvPr>
        </p:nvSpPr>
        <p:spPr/>
        <p:txBody>
          <a:bodyPr/>
          <a:lstStyle/>
          <a:p>
            <a:r>
              <a:rPr lang="zh-CN" altLang="en-US" dirty="0"/>
              <a:t>发展历程及重要人物</a:t>
            </a:r>
          </a:p>
        </p:txBody>
      </p:sp>
      <p:sp>
        <p:nvSpPr>
          <p:cNvPr id="9" name="文本框 8">
            <a:extLst>
              <a:ext uri="{FF2B5EF4-FFF2-40B4-BE49-F238E27FC236}">
                <a16:creationId xmlns:a16="http://schemas.microsoft.com/office/drawing/2014/main" id="{35351B36-0734-4CD9-B957-2AAE0BB47C91}"/>
              </a:ext>
            </a:extLst>
          </p:cNvPr>
          <p:cNvSpPr txBox="1"/>
          <p:nvPr/>
        </p:nvSpPr>
        <p:spPr>
          <a:xfrm>
            <a:off x="5825490" y="2165350"/>
            <a:ext cx="5817716" cy="3416320"/>
          </a:xfrm>
          <a:prstGeom prst="rect">
            <a:avLst/>
          </a:prstGeom>
          <a:noFill/>
        </p:spPr>
        <p:txBody>
          <a:bodyPr wrap="square" rtlCol="0" anchor="t">
            <a:spAutoFit/>
          </a:bodyPr>
          <a:lstStyle/>
          <a:p>
            <a:pPr marL="342900" indent="-342900" algn="just">
              <a:buFont typeface="Wingdings" panose="05000000000000000000" pitchFamily="2" charset="2"/>
              <a:buChar char="l"/>
            </a:pP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1980年，在美国的卡内基梅隆大学召开了第一届机器学习国际研讨会，标志着机器学习研究在全世界的重新兴起</a:t>
            </a:r>
          </a:p>
          <a:p>
            <a:pPr marL="342900" indent="-342900" algn="just">
              <a:buFont typeface="Wingdings" panose="05000000000000000000" pitchFamily="2" charset="2"/>
              <a:buChar char="l"/>
            </a:pPr>
            <a:endPar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gn="just">
              <a:buFont typeface="Wingdings" panose="05000000000000000000" pitchFamily="2" charset="2"/>
              <a:buChar char="l"/>
            </a:pP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1980年-2000年，随着BP反向传播算法和决策树的提出，研究人员开始对 AI 和 NLP </a:t>
            </a:r>
            <a:r>
              <a:rPr sz="24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进行根本性的重新定位，用简单的近似法取代了深入的分析法，评估过程也变得更加量化</a:t>
            </a:r>
            <a:endPar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10" name="图片 9" descr="C:/Users/dell/AppData/Local/Temp/picturecompress_20211109130927/output_13.jpgoutput_13">
            <a:extLst>
              <a:ext uri="{FF2B5EF4-FFF2-40B4-BE49-F238E27FC236}">
                <a16:creationId xmlns:a16="http://schemas.microsoft.com/office/drawing/2014/main" id="{2848BA3C-745C-4979-946B-77A71AB532B0}"/>
              </a:ext>
            </a:extLst>
          </p:cNvPr>
          <p:cNvPicPr/>
          <p:nvPr/>
        </p:nvPicPr>
        <p:blipFill>
          <a:blip r:embed="rId2"/>
          <a:srcRect/>
          <a:stretch>
            <a:fillRect/>
          </a:stretch>
        </p:blipFill>
        <p:spPr>
          <a:xfrm>
            <a:off x="114935" y="1926590"/>
            <a:ext cx="5582285" cy="3829050"/>
          </a:xfrm>
          <a:prstGeom prst="rect">
            <a:avLst/>
          </a:prstGeom>
          <a:noFill/>
          <a:ln w="9525">
            <a:noFill/>
          </a:ln>
        </p:spPr>
      </p:pic>
    </p:spTree>
    <p:extLst>
      <p:ext uri="{BB962C8B-B14F-4D97-AF65-F5344CB8AC3E}">
        <p14:creationId xmlns:p14="http://schemas.microsoft.com/office/powerpoint/2010/main" val="4051858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B17DF5E-4D58-421A-8995-6B46F73D1C7A}"/>
              </a:ext>
            </a:extLst>
          </p:cNvPr>
          <p:cNvSpPr>
            <a:spLocks noGrp="1"/>
          </p:cNvSpPr>
          <p:nvPr>
            <p:ph type="sldNum" sz="quarter" idx="12"/>
          </p:nvPr>
        </p:nvSpPr>
        <p:spPr/>
        <p:txBody>
          <a:bodyPr/>
          <a:lstStyle/>
          <a:p>
            <a:pPr defTabSz="1375467"/>
            <a:fld id="{C136B7D2-B98C-44FD-8D04-7EC62A564975}" type="slidenum">
              <a:rPr lang="en-US" smtClean="0">
                <a:solidFill>
                  <a:prstClr val="black">
                    <a:lumMod val="75000"/>
                    <a:lumOff val="25000"/>
                  </a:prstClr>
                </a:solidFill>
              </a:rPr>
              <a:pPr defTabSz="1375467"/>
              <a:t>9</a:t>
            </a:fld>
            <a:endParaRPr lang="en-US" dirty="0">
              <a:solidFill>
                <a:prstClr val="black">
                  <a:lumMod val="75000"/>
                  <a:lumOff val="25000"/>
                </a:prstClr>
              </a:solidFill>
            </a:endParaRPr>
          </a:p>
        </p:txBody>
      </p:sp>
      <p:sp>
        <p:nvSpPr>
          <p:cNvPr id="5" name="文本框 4">
            <a:extLst>
              <a:ext uri="{FF2B5EF4-FFF2-40B4-BE49-F238E27FC236}">
                <a16:creationId xmlns:a16="http://schemas.microsoft.com/office/drawing/2014/main" id="{61527397-EEF7-4CC9-B944-050BAF377077}"/>
              </a:ext>
            </a:extLst>
          </p:cNvPr>
          <p:cNvSpPr txBox="1"/>
          <p:nvPr/>
        </p:nvSpPr>
        <p:spPr>
          <a:xfrm>
            <a:off x="4895850" y="2120265"/>
            <a:ext cx="6364605" cy="3847207"/>
          </a:xfrm>
          <a:prstGeom prst="rect">
            <a:avLst/>
          </a:prstGeom>
          <a:noFill/>
        </p:spPr>
        <p:txBody>
          <a:bodyPr wrap="square" rtlCol="0" anchor="t">
            <a:spAutoFit/>
          </a:bodyPr>
          <a:lstStyle/>
          <a:p>
            <a:pPr marL="342900" indent="-342900">
              <a:buFont typeface="Wingdings" panose="05000000000000000000" pitchFamily="2" charset="2"/>
              <a:buChar char="l"/>
            </a:pP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2016年，AlphaGo和李世石的世纪围棋人机大战让全球都开始关注人工智能AI。</a:t>
            </a:r>
          </a:p>
          <a:p>
            <a:pPr marL="800100" lvl="1" indent="-342900">
              <a:buFont typeface="Wingdings" panose="05000000000000000000" pitchFamily="2" charset="2"/>
              <a:buChar char="ü"/>
            </a:pPr>
            <a:r>
              <a:rPr lang="en-US"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Lee-Master-Zero </a:t>
            </a:r>
            <a:r>
              <a:rPr lang="zh-CN"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不断进化，深度学习、蒙特卡洛搜索、深度强化学习</a:t>
            </a:r>
            <a:r>
              <a:rPr lang="en-US" altLang="zh-CN"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indent="-342900">
              <a:buFont typeface="Wingdings" panose="05000000000000000000" pitchFamily="2" charset="2"/>
              <a:buChar char="l"/>
            </a:pPr>
            <a:endParaRPr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indent="-342900">
              <a:buFont typeface="Wingdings" panose="05000000000000000000" pitchFamily="2" charset="2"/>
              <a:buChar char="l"/>
            </a:pPr>
            <a:endParaRPr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indent="-342900">
              <a:buFont typeface="Wingdings" panose="05000000000000000000" pitchFamily="2" charset="2"/>
              <a:buChar char="l"/>
            </a:pPr>
            <a:endParaRPr sz="20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indent="-342900">
              <a:buFont typeface="Wingdings" panose="05000000000000000000" pitchFamily="2" charset="2"/>
              <a:buChar char="l"/>
            </a:pP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2018年，谷歌发布基于双向 Transformer </a:t>
            </a:r>
            <a:r>
              <a:rPr sz="24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的大规模预训练语言模型</a:t>
            </a:r>
            <a:r>
              <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sz="2400" b="1" dirty="0" err="1">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BERT，使nlp的基础任务得到较大提升，全面开启预训练时代</a:t>
            </a:r>
            <a:endParaRPr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6" name="图片 5" descr="C:/Users/dell/AppData/Local/Temp/picturecompress_20211109130927/output_16.jpgoutput_16">
            <a:extLst>
              <a:ext uri="{FF2B5EF4-FFF2-40B4-BE49-F238E27FC236}">
                <a16:creationId xmlns:a16="http://schemas.microsoft.com/office/drawing/2014/main" id="{AC865A80-4F54-4925-83D2-A834C2B7CA5F}"/>
              </a:ext>
            </a:extLst>
          </p:cNvPr>
          <p:cNvPicPr/>
          <p:nvPr/>
        </p:nvPicPr>
        <p:blipFill>
          <a:blip r:embed="rId2"/>
          <a:stretch>
            <a:fillRect/>
          </a:stretch>
        </p:blipFill>
        <p:spPr>
          <a:xfrm>
            <a:off x="1318895" y="1605280"/>
            <a:ext cx="3274695" cy="2280285"/>
          </a:xfrm>
          <a:prstGeom prst="rect">
            <a:avLst/>
          </a:prstGeom>
          <a:noFill/>
          <a:ln w="9525">
            <a:noFill/>
          </a:ln>
        </p:spPr>
      </p:pic>
      <p:pic>
        <p:nvPicPr>
          <p:cNvPr id="7" name="图片 6" descr="C:/Users/dell/AppData/Local/Temp/picturecompress_20211109130927/output_17.jpgoutput_17">
            <a:extLst>
              <a:ext uri="{FF2B5EF4-FFF2-40B4-BE49-F238E27FC236}">
                <a16:creationId xmlns:a16="http://schemas.microsoft.com/office/drawing/2014/main" id="{BCB75456-D52A-4892-B072-18EFF5C147E5}"/>
              </a:ext>
            </a:extLst>
          </p:cNvPr>
          <p:cNvPicPr/>
          <p:nvPr/>
        </p:nvPicPr>
        <p:blipFill>
          <a:blip r:embed="rId3"/>
          <a:srcRect/>
          <a:stretch>
            <a:fillRect/>
          </a:stretch>
        </p:blipFill>
        <p:spPr>
          <a:xfrm>
            <a:off x="1343660" y="3977005"/>
            <a:ext cx="3229610" cy="2493010"/>
          </a:xfrm>
          <a:prstGeom prst="rect">
            <a:avLst/>
          </a:prstGeom>
          <a:noFill/>
          <a:ln w="9525">
            <a:noFill/>
          </a:ln>
        </p:spPr>
      </p:pic>
      <p:sp>
        <p:nvSpPr>
          <p:cNvPr id="8" name="标题 2">
            <a:extLst>
              <a:ext uri="{FF2B5EF4-FFF2-40B4-BE49-F238E27FC236}">
                <a16:creationId xmlns:a16="http://schemas.microsoft.com/office/drawing/2014/main" id="{896049C4-6C7F-4079-AFB0-D2E297FC68C8}"/>
              </a:ext>
            </a:extLst>
          </p:cNvPr>
          <p:cNvSpPr>
            <a:spLocks noGrp="1"/>
          </p:cNvSpPr>
          <p:nvPr>
            <p:ph type="title"/>
          </p:nvPr>
        </p:nvSpPr>
        <p:spPr>
          <a:xfrm>
            <a:off x="438150" y="178588"/>
            <a:ext cx="5981700" cy="471365"/>
          </a:xfrm>
        </p:spPr>
        <p:txBody>
          <a:bodyPr/>
          <a:lstStyle/>
          <a:p>
            <a:r>
              <a:rPr lang="en-US" altLang="zh-CN" dirty="0"/>
              <a:t>NLP</a:t>
            </a:r>
            <a:r>
              <a:rPr lang="zh-CN" altLang="en-US" dirty="0"/>
              <a:t>背景</a:t>
            </a:r>
          </a:p>
        </p:txBody>
      </p:sp>
      <p:sp>
        <p:nvSpPr>
          <p:cNvPr id="9" name="文本占位符 3">
            <a:extLst>
              <a:ext uri="{FF2B5EF4-FFF2-40B4-BE49-F238E27FC236}">
                <a16:creationId xmlns:a16="http://schemas.microsoft.com/office/drawing/2014/main" id="{43DB0E09-A440-4C17-9AD6-210E92B496FE}"/>
              </a:ext>
            </a:extLst>
          </p:cNvPr>
          <p:cNvSpPr>
            <a:spLocks noGrp="1"/>
          </p:cNvSpPr>
          <p:nvPr>
            <p:ph type="body" sz="half" idx="2"/>
          </p:nvPr>
        </p:nvSpPr>
        <p:spPr>
          <a:xfrm>
            <a:off x="3180191" y="649953"/>
            <a:ext cx="5486400" cy="412781"/>
          </a:xfrm>
        </p:spPr>
        <p:txBody>
          <a:bodyPr/>
          <a:lstStyle/>
          <a:p>
            <a:r>
              <a:rPr lang="zh-CN" altLang="en-US" dirty="0"/>
              <a:t>发展历程及重要人物</a:t>
            </a:r>
          </a:p>
        </p:txBody>
      </p:sp>
    </p:spTree>
    <p:extLst>
      <p:ext uri="{BB962C8B-B14F-4D97-AF65-F5344CB8AC3E}">
        <p14:creationId xmlns:p14="http://schemas.microsoft.com/office/powerpoint/2010/main" val="8929455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751,&quot;width&quot;:19200}"/>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751,&quot;width&quot;:12079}"/>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smartTable{f3809402-e6bf-4495-8a0b-a6e86e0ac0ae}"/>
  <p:tag name="TABLE_ENDDRAG_ORIGIN_RECT" val="829*167"/>
  <p:tag name="TABLE_ENDDRAG_RECT" val="55*272*829*167"/>
</p:tagLst>
</file>

<file path=ppt/tags/tag4.xml><?xml version="1.0" encoding="utf-8"?>
<p:tagLst xmlns:a="http://schemas.openxmlformats.org/drawingml/2006/main" xmlns:r="http://schemas.openxmlformats.org/officeDocument/2006/relationships" xmlns:p="http://schemas.openxmlformats.org/presentationml/2006/main">
  <p:tag name="KSO_WM_UNIT_TABLE_BEAUTIFY" val="smartTable{63d79baf-2592-4f5f-8176-39f107b2f686}"/>
  <p:tag name="TABLE_ENDDRAG_ORIGIN_RECT" val="604*120"/>
  <p:tag name="TABLE_ENDDRAG_RECT" val="117*365*604*120"/>
</p:tagLst>
</file>

<file path=ppt/tags/tag5.xml><?xml version="1.0" encoding="utf-8"?>
<p:tagLst xmlns:a="http://schemas.openxmlformats.org/drawingml/2006/main" xmlns:r="http://schemas.openxmlformats.org/officeDocument/2006/relationships" xmlns:p="http://schemas.openxmlformats.org/presentationml/2006/main">
  <p:tag name="KSO_WM_UNIT_TABLE_BEAUTIFY" val="smartTable{6947672f-df88-4499-a011-c44f61221bee}"/>
  <p:tag name="TABLE_ENDDRAG_ORIGIN_RECT" val="838*154"/>
  <p:tag name="TABLE_ENDDRAG_RECT" val="66*264*838*154"/>
</p:tagLst>
</file>

<file path=ppt/theme/theme1.xml><?xml version="1.0" encoding="utf-8"?>
<a:theme xmlns:a="http://schemas.openxmlformats.org/drawingml/2006/main" name="1_Custom Design">
  <a:themeElements>
    <a:clrScheme name="9_Blue_Green Theme">
      <a:dk1>
        <a:sysClr val="windowText" lastClr="000000"/>
      </a:dk1>
      <a:lt1>
        <a:sysClr val="window" lastClr="FFFFFF"/>
      </a:lt1>
      <a:dk2>
        <a:srgbClr val="000000"/>
      </a:dk2>
      <a:lt2>
        <a:srgbClr val="FFFFFF"/>
      </a:lt2>
      <a:accent1>
        <a:srgbClr val="023759"/>
      </a:accent1>
      <a:accent2>
        <a:srgbClr val="0E5A8B"/>
      </a:accent2>
      <a:accent3>
        <a:srgbClr val="198C8F"/>
      </a:accent3>
      <a:accent4>
        <a:srgbClr val="8BB106"/>
      </a:accent4>
      <a:accent5>
        <a:srgbClr val="63A406"/>
      </a:accent5>
      <a:accent6>
        <a:srgbClr val="4A7B04"/>
      </a:accent6>
      <a:hlink>
        <a:srgbClr val="0066CC"/>
      </a:hlink>
      <a:folHlink>
        <a:srgbClr val="29B5E5"/>
      </a:folHlink>
    </a:clrScheme>
    <a:fontScheme name="Arial">
      <a:majorFont>
        <a:latin typeface="Arial"/>
        <a:ea typeface=""/>
        <a:cs typeface="FontAwesome"/>
      </a:majorFont>
      <a:minorFont>
        <a:latin typeface="Arial"/>
        <a:ea typeface=""/>
        <a:cs typeface="FontAwesom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C000"/>
        </a:soli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2_Custom Design">
  <a:themeElements>
    <a:clrScheme name="9_Blue_Green Theme">
      <a:dk1>
        <a:sysClr val="windowText" lastClr="000000"/>
      </a:dk1>
      <a:lt1>
        <a:sysClr val="window" lastClr="FFFFFF"/>
      </a:lt1>
      <a:dk2>
        <a:srgbClr val="000000"/>
      </a:dk2>
      <a:lt2>
        <a:srgbClr val="FFFFFF"/>
      </a:lt2>
      <a:accent1>
        <a:srgbClr val="023759"/>
      </a:accent1>
      <a:accent2>
        <a:srgbClr val="0E5A8B"/>
      </a:accent2>
      <a:accent3>
        <a:srgbClr val="198C8F"/>
      </a:accent3>
      <a:accent4>
        <a:srgbClr val="8BB106"/>
      </a:accent4>
      <a:accent5>
        <a:srgbClr val="63A406"/>
      </a:accent5>
      <a:accent6>
        <a:srgbClr val="4A7B04"/>
      </a:accent6>
      <a:hlink>
        <a:srgbClr val="0066CC"/>
      </a:hlink>
      <a:folHlink>
        <a:srgbClr val="29B5E5"/>
      </a:folHlink>
    </a:clrScheme>
    <a:fontScheme name="Arial">
      <a:majorFont>
        <a:latin typeface="Arial"/>
        <a:ea typeface=""/>
        <a:cs typeface="FontAwesome"/>
      </a:majorFont>
      <a:minorFont>
        <a:latin typeface="Arial"/>
        <a:ea typeface=""/>
        <a:cs typeface="FontAwesom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C000"/>
        </a:soli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3_Custom Design">
  <a:themeElements>
    <a:clrScheme name="12_Gray_Blue Theme">
      <a:dk1>
        <a:sysClr val="windowText" lastClr="000000"/>
      </a:dk1>
      <a:lt1>
        <a:sysClr val="window" lastClr="FFFFFF"/>
      </a:lt1>
      <a:dk2>
        <a:srgbClr val="000000"/>
      </a:dk2>
      <a:lt2>
        <a:srgbClr val="FFFFFF"/>
      </a:lt2>
      <a:accent1>
        <a:srgbClr val="0476BF"/>
      </a:accent1>
      <a:accent2>
        <a:srgbClr val="0E5A8B"/>
      </a:accent2>
      <a:accent3>
        <a:srgbClr val="32ACFA"/>
      </a:accent3>
      <a:accent4>
        <a:srgbClr val="A1A1A1"/>
      </a:accent4>
      <a:accent5>
        <a:srgbClr val="0588DB"/>
      </a:accent5>
      <a:accent6>
        <a:srgbClr val="525252"/>
      </a:accent6>
      <a:hlink>
        <a:srgbClr val="0066CC"/>
      </a:hlink>
      <a:folHlink>
        <a:srgbClr val="45C9C9"/>
      </a:folHlink>
    </a:clrScheme>
    <a:fontScheme name="Arial">
      <a:majorFont>
        <a:latin typeface="Arial"/>
        <a:ea typeface=""/>
        <a:cs typeface="FontAwesome"/>
      </a:majorFont>
      <a:minorFont>
        <a:latin typeface="Arial"/>
        <a:ea typeface=""/>
        <a:cs typeface="FontAwesom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C000"/>
        </a:soli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2666</Words>
  <Application>Microsoft Office PowerPoint</Application>
  <PresentationFormat>宽屏</PresentationFormat>
  <Paragraphs>490</Paragraphs>
  <Slides>52</Slides>
  <Notes>28</Notes>
  <HiddenSlides>0</HiddenSlides>
  <MMClips>0</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52</vt:i4>
      </vt:variant>
    </vt:vector>
  </HeadingPairs>
  <TitlesOfParts>
    <vt:vector size="68" baseType="lpstr">
      <vt:lpstr>Adobe 明體 Std L</vt:lpstr>
      <vt:lpstr>FontAwesome</vt:lpstr>
      <vt:lpstr>MS Mincho</vt:lpstr>
      <vt:lpstr>隶书</vt:lpstr>
      <vt:lpstr>宋体</vt:lpstr>
      <vt:lpstr>微软雅黑</vt:lpstr>
      <vt:lpstr>Arial</vt:lpstr>
      <vt:lpstr>Calibri</vt:lpstr>
      <vt:lpstr>Cambria Math</vt:lpstr>
      <vt:lpstr>Impact</vt:lpstr>
      <vt:lpstr>Times New Roman</vt:lpstr>
      <vt:lpstr>Trebuchet MS</vt:lpstr>
      <vt:lpstr>Wingdings</vt:lpstr>
      <vt:lpstr>1_Custom Design</vt:lpstr>
      <vt:lpstr>2_Custom Design</vt:lpstr>
      <vt:lpstr>3_Custom Design</vt:lpstr>
      <vt:lpstr>PowerPoint 演示文稿</vt:lpstr>
      <vt:lpstr>课程介绍</vt:lpstr>
      <vt:lpstr>常见应用场景-NLP的黄金时代</vt:lpstr>
      <vt:lpstr>NLP背景</vt:lpstr>
      <vt:lpstr>NLP背景</vt:lpstr>
      <vt:lpstr>NLP背景</vt:lpstr>
      <vt:lpstr>NLP背景</vt:lpstr>
      <vt:lpstr>NLP背景</vt:lpstr>
      <vt:lpstr>NLP背景</vt:lpstr>
      <vt:lpstr>NLP背景</vt:lpstr>
      <vt:lpstr>NLP背景</vt:lpstr>
      <vt:lpstr>NLP背景</vt:lpstr>
      <vt:lpstr>NLP背景</vt:lpstr>
      <vt:lpstr>环境和工具</vt:lpstr>
      <vt:lpstr>环境和工具</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自然语言处理引论</vt:lpstr>
      <vt:lpstr>PowerPoint 演示文稿</vt:lpstr>
      <vt:lpstr>PowerPoint 演示文稿</vt:lpstr>
      <vt:lpstr>自然语言处理引论</vt:lpstr>
      <vt:lpstr>自然语言处理引论</vt:lpstr>
      <vt:lpstr>自然语言处理引论</vt:lpstr>
      <vt:lpstr>自然语言处理引论</vt:lpstr>
      <vt:lpstr>PowerPoint 演示文稿</vt:lpstr>
      <vt:lpstr>思考题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2021-12-18T05:45:00Z</dcterms:created>
  <dcterms:modified xsi:type="dcterms:W3CDTF">2023-03-12T08:11:25Z</dcterms:modified>
</cp:coreProperties>
</file>

<file path=docProps/thumbnail.jpeg>
</file>